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f86c67df6374c36" /><Relationship Type="http://schemas.openxmlformats.org/officeDocument/2006/relationships/extended-properties" Target="/docProps/app.xml" Id="R224f96ab6be340d2" /><Relationship Type="http://schemas.openxmlformats.org/officeDocument/2006/relationships/officeDocument" Target="/ppt/presentation.xml" Id="R4e07d131915c4555" /></Relationships>
</file>

<file path=ppt/presentation.xml><?xml version="1.0" encoding="utf-8"?>
<p:presentation xmlns:p="http://schemas.openxmlformats.org/presentationml/2006/main">
  <p:sldMasterIdLst>
    <p:sldMasterId xmlns:r="http://schemas.openxmlformats.org/officeDocument/2006/relationships" id="2147483648" r:id="R7075d648a1474708"/>
  </p:sldMasterIdLst>
  <p:notesMasterIdLst>
    <p:notesMasterId xmlns:r="http://schemas.openxmlformats.org/officeDocument/2006/relationships" r:id="Rf08d069de4354bf2"/>
  </p:notesMasterIdLst>
  <p:sldIdLst>
    <p:sldId xmlns:r="http://schemas.openxmlformats.org/officeDocument/2006/relationships" id="256" r:id="R932e2350b43a4c7c"/>
    <p:sldId xmlns:r="http://schemas.openxmlformats.org/officeDocument/2006/relationships" id="257" r:id="R3bf66b5ed4704e44"/>
    <p:sldId xmlns:r="http://schemas.openxmlformats.org/officeDocument/2006/relationships" id="258" r:id="R95d18b88d417451d"/>
    <p:sldId xmlns:r="http://schemas.openxmlformats.org/officeDocument/2006/relationships" id="259" r:id="Ra1eae5d133de4e07"/>
    <p:sldId xmlns:r="http://schemas.openxmlformats.org/officeDocument/2006/relationships" id="260" r:id="Rafd858731895443e"/>
    <p:sldId xmlns:r="http://schemas.openxmlformats.org/officeDocument/2006/relationships" id="261" r:id="R14da0d07b52d4c14"/>
    <p:sldId xmlns:r="http://schemas.openxmlformats.org/officeDocument/2006/relationships" id="262" r:id="Rbde0bdefb95d4d05"/>
    <p:sldId xmlns:r="http://schemas.openxmlformats.org/officeDocument/2006/relationships" id="263" r:id="Rffedfcfae5af4cf2"/>
    <p:sldId xmlns:r="http://schemas.openxmlformats.org/officeDocument/2006/relationships" id="264" r:id="R79808e8eb5de4ada"/>
    <p:sldId xmlns:r="http://schemas.openxmlformats.org/officeDocument/2006/relationships" id="265" r:id="R1c07de9e328946d6"/>
    <p:sldId xmlns:r="http://schemas.openxmlformats.org/officeDocument/2006/relationships" id="266" r:id="Red412488a4d54de6"/>
    <p:sldId xmlns:r="http://schemas.openxmlformats.org/officeDocument/2006/relationships" id="267" r:id="R5e529b3f05374a3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6debf274fce4bb8" /><Relationship Type="http://schemas.openxmlformats.org/officeDocument/2006/relationships/slideMaster" Target="/ppt/slideMasters/slideMaster1.xml" Id="R7075d648a1474708" /><Relationship Type="http://schemas.openxmlformats.org/officeDocument/2006/relationships/notesMaster" Target="/ppt/notesMasters/notesMaster1.xml" Id="Rf08d069de4354bf2" /><Relationship Type="http://schemas.openxmlformats.org/officeDocument/2006/relationships/presProps" Target="/ppt/presProps.xml" Id="Re515340973bf4bc1" /><Relationship Type="http://schemas.openxmlformats.org/officeDocument/2006/relationships/tableStyles" Target="/ppt/tableStyles.xml" Id="Rac146933665c4b1f" /><Relationship Type="http://schemas.openxmlformats.org/officeDocument/2006/relationships/slide" Target="/ppt/slides/slide1.xml" Id="R932e2350b43a4c7c" /><Relationship Type="http://schemas.openxmlformats.org/officeDocument/2006/relationships/slide" Target="/ppt/slides/slide2.xml" Id="R3bf66b5ed4704e44" /><Relationship Type="http://schemas.openxmlformats.org/officeDocument/2006/relationships/slide" Target="/ppt/slides/slide3.xml" Id="R95d18b88d417451d" /><Relationship Type="http://schemas.openxmlformats.org/officeDocument/2006/relationships/slide" Target="/ppt/slides/slide4.xml" Id="Ra1eae5d133de4e07" /><Relationship Type="http://schemas.openxmlformats.org/officeDocument/2006/relationships/slide" Target="/ppt/slides/slide5.xml" Id="Rafd858731895443e" /><Relationship Type="http://schemas.openxmlformats.org/officeDocument/2006/relationships/slide" Target="/ppt/slides/slide6.xml" Id="R14da0d07b52d4c14" /><Relationship Type="http://schemas.openxmlformats.org/officeDocument/2006/relationships/slide" Target="/ppt/slides/slide7.xml" Id="Rbde0bdefb95d4d05" /><Relationship Type="http://schemas.openxmlformats.org/officeDocument/2006/relationships/slide" Target="/ppt/slides/slide8.xml" Id="Rffedfcfae5af4cf2" /><Relationship Type="http://schemas.openxmlformats.org/officeDocument/2006/relationships/slide" Target="/ppt/slides/slide9.xml" Id="R79808e8eb5de4ada" /><Relationship Type="http://schemas.openxmlformats.org/officeDocument/2006/relationships/slide" Target="/ppt/slides/slide10.xml" Id="R1c07de9e328946d6" /><Relationship Type="http://schemas.openxmlformats.org/officeDocument/2006/relationships/slide" Target="/ppt/slides/slide11.xml" Id="Red412488a4d54de6" /><Relationship Type="http://schemas.openxmlformats.org/officeDocument/2006/relationships/slide" Target="/ppt/slides/slide12.xml" Id="R5e529b3f05374a3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ecde6771c734af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282ee1186a34f02" /><Relationship Type="http://schemas.openxmlformats.org/officeDocument/2006/relationships/notesMaster" Target="/ppt/notesMasters/notesMaster1.xml" Id="R1875eb9c22864506" /></Relationships>
</file>

<file path=ppt/notesSlides/_rels/notesSlide2.xml.rels>&#65279;<?xml version="1.0" encoding="utf-8"?><Relationships xmlns="http://schemas.openxmlformats.org/package/2006/relationships"><Relationship Type="http://schemas.openxmlformats.org/officeDocument/2006/relationships/slide" Target="/ppt/slides/slide2.xml" Id="R8f36a34c8cc84ff0" /><Relationship Type="http://schemas.openxmlformats.org/officeDocument/2006/relationships/notesMaster" Target="/ppt/notesMasters/notesMaster1.xml" Id="R12d47dff03c345e1" /></Relationships>
</file>

<file path=ppt/notesSlides/_rels/notesSlide3.xml.rels>&#65279;<?xml version="1.0" encoding="utf-8"?><Relationships xmlns="http://schemas.openxmlformats.org/package/2006/relationships"><Relationship Type="http://schemas.openxmlformats.org/officeDocument/2006/relationships/slide" Target="/ppt/slides/slide3.xml" Id="Rfb94b0957f654cf9" /><Relationship Type="http://schemas.openxmlformats.org/officeDocument/2006/relationships/notesMaster" Target="/ppt/notesMasters/notesMaster1.xml" Id="R13a936072fb6423c" /></Relationships>
</file>

<file path=ppt/notesSlides/_rels/notesSlide4.xml.rels>&#65279;<?xml version="1.0" encoding="utf-8"?><Relationships xmlns="http://schemas.openxmlformats.org/package/2006/relationships"><Relationship Type="http://schemas.openxmlformats.org/officeDocument/2006/relationships/slide" Target="/ppt/slides/slide4.xml" Id="Ra6feabffd67d42a9" /><Relationship Type="http://schemas.openxmlformats.org/officeDocument/2006/relationships/notesMaster" Target="/ppt/notesMasters/notesMaster1.xml" Id="R04fe0f4f737d42ec" /></Relationships>
</file>

<file path=ppt/notesSlides/_rels/notesSlide5.xml.rels>&#65279;<?xml version="1.0" encoding="utf-8"?><Relationships xmlns="http://schemas.openxmlformats.org/package/2006/relationships"><Relationship Type="http://schemas.openxmlformats.org/officeDocument/2006/relationships/slide" Target="/ppt/slides/slide5.xml" Id="R129aa1e721c24da8" /><Relationship Type="http://schemas.openxmlformats.org/officeDocument/2006/relationships/notesMaster" Target="/ppt/notesMasters/notesMaster1.xml" Id="Rfc0bf06294ef4d3c" /></Relationships>
</file>

<file path=ppt/notesSlides/_rels/notesSlide6.xml.rels>&#65279;<?xml version="1.0" encoding="utf-8"?><Relationships xmlns="http://schemas.openxmlformats.org/package/2006/relationships"><Relationship Type="http://schemas.openxmlformats.org/officeDocument/2006/relationships/slide" Target="/ppt/slides/slide6.xml" Id="Re4851d9ab4dd4b8f" /><Relationship Type="http://schemas.openxmlformats.org/officeDocument/2006/relationships/notesMaster" Target="/ppt/notesMasters/notesMaster1.xml" Id="R37e3657029e84c1c" /></Relationships>
</file>

<file path=ppt/notesSlides/_rels/notesSlide7.xml.rels>&#65279;<?xml version="1.0" encoding="utf-8"?><Relationships xmlns="http://schemas.openxmlformats.org/package/2006/relationships"><Relationship Type="http://schemas.openxmlformats.org/officeDocument/2006/relationships/slide" Target="/ppt/slides/slide7.xml" Id="R03ccca87ed9347ef" /><Relationship Type="http://schemas.openxmlformats.org/officeDocument/2006/relationships/notesMaster" Target="/ppt/notesMasters/notesMaster1.xml" Id="R6f98a3fef26049bd" /></Relationships>
</file>

<file path=ppt/notesSlides/_rels/notesSlide8.xml.rels>&#65279;<?xml version="1.0" encoding="utf-8"?><Relationships xmlns="http://schemas.openxmlformats.org/package/2006/relationships"><Relationship Type="http://schemas.openxmlformats.org/officeDocument/2006/relationships/slide" Target="/ppt/slides/slide8.xml" Id="R726bf141353049b4" /><Relationship Type="http://schemas.openxmlformats.org/officeDocument/2006/relationships/notesMaster" Target="/ppt/notesMasters/notesMaster1.xml" Id="R7c4d7c560400429f" /></Relationships>
</file>

<file path=ppt/notesSlides/_rels/notesSlide9.xml.rels>&#65279;<?xml version="1.0" encoding="utf-8"?><Relationships xmlns="http://schemas.openxmlformats.org/package/2006/relationships"><Relationship Type="http://schemas.openxmlformats.org/officeDocument/2006/relationships/slide" Target="/ppt/slides/slide9.xml" Id="R55ef31c943a74f47" /><Relationship Type="http://schemas.openxmlformats.org/officeDocument/2006/relationships/notesMaster" Target="/ppt/notesMasters/notesMaster1.xml" Id="R13e593db3d75447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2a1720e801c4f80" /><Relationship Type="http://schemas.openxmlformats.org/officeDocument/2006/relationships/notesMaster" Target="/ppt/notesMasters/notesMaster1.xml" Id="R0abcb6ffdd90437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e4b1fb244e04bdd" /><Relationship Type="http://schemas.openxmlformats.org/officeDocument/2006/relationships/notesMaster" Target="/ppt/notesMasters/notesMaster1.xml" Id="R1afad3cf258b474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3f0f3db3f0b45c2" /><Relationship Type="http://schemas.openxmlformats.org/officeDocument/2006/relationships/notesMaster" Target="/ppt/notesMasters/notesMaster1.xml" Id="R91639be54d774a5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Rootz customer and partner briefing. September 2026. Product scope: message-security software and integration for a defined workflow. Measured processing means evidence for agreed layers, not an implied measurement of every layer.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Agentic state here means a checkable account of authority, accepted inputs and operating conditions that the workflow carries into its next action. Conventional systems can enforce the same policy. A signature does not prove semantic correctness. Quality evidence keeps its method, scope and result. Model weights, application code, boot and hardware evidence are different layers.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AI can invoke deterministic verification and numerical tools repeatedly. Do not claim an LLM inherently validates cryptographic signatures or every AI will spontaneously prefer provenance. The April 2026 Five Eyes guidance, pages 23 and 28, recommends signed instructions, fresh proofs and integrity/freshness checks. NSA May 2026 MCP guidance page 12 recommends signing and verifying MCP messages. These are security directions, not Rootz endorsement.</a:t>
            </a:r>
          </a:p>
          <a:p xmlns:a="http://schemas.openxmlformats.org/drawingml/2006/main">
            <a:r>
              <a:t/>
            </a:r>
          </a:p>
          <a:p xmlns:a="http://schemas.openxmlformats.org/drawingml/2006/main">
            <a:r>
              <a:t>Sources:</a:t>
            </a:r>
          </a:p>
          <a:p xmlns:a="http://schemas.openxmlformats.org/drawingml/2006/main">
            <a:r>
              <a:t>https://media.defense.gov/2026/Apr/30/2003922823/-1/-1/0/CAREFUL%20ADOPTION%20OF%20AGENTIC%20AI%20SERVICES_FINAL.PDF</a:t>
            </a:r>
          </a:p>
          <a:p xmlns:a="http://schemas.openxmlformats.org/drawingml/2006/main">
            <a:r>
              <a:t>https://www.nsa.gov/Portals/75/documents/Cybersecurity/CSI_MCP_SECURITY.pdf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Positioning inference from the supplied Rootz architecture and public-sector workflow requirements. Government use cases in this deck are proposed integrations, not deployed Rootz government applications.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customer and source organizations retain authority. Data quality tests are specified in the workflow; do not imply every named test is shipped in Origin. Binder consumes available measurements; its coverage is explicit. Data wallet storage, disclosure and anchoring are deployment decisions.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a conceptual exchange, not a wire-format specification. Each deployment defines fields, signatures, trusted measurement sources, key history, authority/status checks, replay protection and exception behavior.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integration design; no Rootz government deployment is claimed. The application performs identity, eligibility and service workflows. Agency mandates and legal rules must be established for the jurisdiction. Offline verification requires an explicit freshness policy for current status. AU sources provide regional policy context, not certification.</a:t>
            </a:r>
          </a:p>
          <a:p xmlns:a="http://schemas.openxmlformats.org/drawingml/2006/main">
            <a:r>
              <a:t/>
            </a:r>
          </a:p>
          <a:p xmlns:a="http://schemas.openxmlformats.org/drawingml/2006/main">
            <a:r>
              <a:t>Sources:</a:t>
            </a:r>
          </a:p>
          <a:p xmlns:a="http://schemas.openxmlformats.org/drawingml/2006/main">
            <a:r>
              <a:t>https://au.int/en/documents/20220728/au-data-policy-framework</a:t>
            </a:r>
          </a:p>
          <a:p xmlns:a="http://schemas.openxmlformats.org/drawingml/2006/main">
            <a:r>
              <a:t>https://au.int/sites/default/files/documents/44004-doc-EN-_Continental_AI_Strategy_July_2024.pdf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integration design. Rwanda BPMIS is a public example of a digital permit workflow; it is not identified as a Rootz customer. The application manages submissions, reviews, inspections and decisions. Rootz supplies evidence and verification components.</a:t>
            </a:r>
          </a:p>
          <a:p xmlns:a="http://schemas.openxmlformats.org/drawingml/2006/main">
            <a:r>
              <a:t/>
            </a:r>
          </a:p>
          <a:p xmlns:a="http://schemas.openxmlformats.org/drawingml/2006/main">
            <a:r>
              <a:t>Sources:</a:t>
            </a:r>
          </a:p>
          <a:p xmlns:a="http://schemas.openxmlformats.org/drawingml/2006/main">
            <a:r>
              <a:t>https://bpmis.gov.rw/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Observed 15 September 2026 at 15:02:27 UTC: eth_blockNumber returned 93,853,009. Local checks validated the response commitment, Ed25519 and P-256 signatures, keyset digest and certification signature under the supplied root key. The request was unsigned and ctx.req_hash empty; signed-request authorization was not tested. No independently pinned hardware trust root was established. Node reports software vTPM, OCI identity evidence and PCR 0/4/7 boot measurement. Bor client and runtime integrity are outside declared scope. Origin source references and hashes are not SEC-issued signatures.</a:t>
            </a:r>
          </a:p>
          <a:p xmlns:a="http://schemas.openxmlformats.org/drawingml/2006/main">
            <a:r>
              <a:t/>
            </a:r>
          </a:p>
          <a:p xmlns:a="http://schemas.openxmlformats.org/drawingml/2006/main">
            <a:r>
              <a:t>Sources:</a:t>
            </a:r>
          </a:p>
          <a:p xmlns:a="http://schemas.openxmlformats.org/drawingml/2006/main">
            <a:r>
              <a:t>https://node.rootz.global/.well-known/rootz-node/claims</a:t>
            </a:r>
          </a:p>
          <a:p xmlns:a="http://schemas.openxmlformats.org/drawingml/2006/main">
            <a:r>
              <a:t>https://origin.rootz.global/</a:t>
            </a:r>
          </a:p>
          <a:p xmlns:a="http://schemas.openxmlformats.org/drawingml/2006/main">
            <a:r>
              <a:t>https://datacenters.rootz.global/evidence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Rootz and Microlink announced the relationship on 11 August 2026. This responsibility model is a proposal framework. It does not add unannounced commercial commitments or claim a particular country deployment. Each customer agreement names implementation and support owners.</a:t>
            </a:r>
          </a:p>
          <a:p xmlns:a="http://schemas.openxmlformats.org/drawingml/2006/main">
            <a:r>
              <a:t/>
            </a:r>
          </a:p>
          <a:p xmlns:a="http://schemas.openxmlformats.org/drawingml/2006/main">
            <a:r>
              <a:t>Sources:</a:t>
            </a:r>
          </a:p>
          <a:p xmlns:a="http://schemas.openxmlformats.org/drawingml/2006/main">
            <a:r>
              <a:t>https://rootz.global/blog/rootz-microlink-partnership</a:t>
            </a:r>
          </a:p>
          <a:p xmlns:a="http://schemas.openxmlformats.org/drawingml/2006/main">
            <a:r>
              <a:t>https://microlinknet.com/egovernment-solution/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Delivery sequence is illustrative and becomes contractual only through an agreed statement of work. No fixed deployment duration, price, performance guarantee or revenue uplift is implied. Customer-specific acceptance includes authority, status, replay, missing evidence, rotation and recovery.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Contact Steven Sprague / Rootz. Companion materials: government solution brief, partner delivery guide, technical architecture brief. All pages belong to datacenters.rootz.global; linked Rootz services remain separate sites.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c485eb4a04846b6"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7a0c1c6b1aa460d" /><Relationship Type="http://schemas.openxmlformats.org/officeDocument/2006/relationships/slideLayout" Target="/ppt/slideLayouts/slideLayout1.xml" Id="R3904e12e71934420"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904e12e71934420"/>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fce1c0338b4d4575" /><Relationship Type="http://schemas.openxmlformats.org/officeDocument/2006/relationships/notesSlide" Target="/ppt/notesSlides/notesSlide1.xml" Id="R6ca628b4191448a6"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8109172efc4b45c7" /><Relationship Type="http://schemas.openxmlformats.org/officeDocument/2006/relationships/notesSlide" Target="/ppt/notesSlides/notesSlide2.xml" Id="Rf03a895431e849f0"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e51ae12cea4e412b" /><Relationship Type="http://schemas.openxmlformats.org/officeDocument/2006/relationships/notesSlide" Target="/ppt/notesSlides/notesSlide3.xml" Id="R010a05340c47410b"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abad215b927544f5" /><Relationship Type="http://schemas.openxmlformats.org/officeDocument/2006/relationships/notesSlide" Target="/ppt/notesSlides/notesSlide4.xml" Id="R2be418bae75948ac"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361205f5e4074a1b" /><Relationship Type="http://schemas.openxmlformats.org/officeDocument/2006/relationships/notesSlide" Target="/ppt/notesSlides/notesSlide5.xml" Id="R13e234a90552470f"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089437b9cc644409" /><Relationship Type="http://schemas.openxmlformats.org/officeDocument/2006/relationships/notesSlide" Target="/ppt/notesSlides/notesSlide6.xml" Id="Rfe3eee9ae2fc4804"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37537bb214c44445" /><Relationship Type="http://schemas.openxmlformats.org/officeDocument/2006/relationships/notesSlide" Target="/ppt/notesSlides/notesSlide7.xml" Id="R05106f3d2bdf495b"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f882118488524faa" /><Relationship Type="http://schemas.openxmlformats.org/officeDocument/2006/relationships/notesSlide" Target="/ppt/notesSlides/notesSlide8.xml" Id="R5adf8bd0e3dc41ad"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1e5f9c02cc344cec" /><Relationship Type="http://schemas.openxmlformats.org/officeDocument/2006/relationships/notesSlide" Target="/ppt/notesSlides/notesSlide9.xml" Id="R861d69d9bd904b7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8a33e33b5d674b4e" /><Relationship Type="http://schemas.openxmlformats.org/officeDocument/2006/relationships/notesSlide" Target="/ppt/notesSlides/notesSlide10.xml" Id="Rfa8c005aee23408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a0f1df3803414b7d" /><Relationship Type="http://schemas.openxmlformats.org/officeDocument/2006/relationships/notesSlide" Target="/ppt/notesSlides/notesSlide11.xml" Id="R59d035a00b8c4b6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ed248a53c4a044bb" /><Relationship Type="http://schemas.openxmlformats.org/officeDocument/2006/relationships/notesSlide" Target="/ppt/notesSlides/notesSlide12.xml" Id="R1beff6109b404167" /></Relationships>
</file>

<file path=ppt/slides/slide1.xml><?xml version="1.0" encoding="utf-8"?>
<p:sld xmlns:p="http://schemas.openxmlformats.org/presentationml/2006/main">
  <p:cSld>
    <p:bg>
      <p:bgPr>
        <a:solidFill xmlns:a="http://schemas.openxmlformats.org/drawingml/2006/main">
          <a:srgbClr val="15372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A9A93598-C445-4DC1-B051-F6D7937212CC}"/>
              </a:ext>
            </a:extLst>
          </p:cNvPr>
          <p:cNvSpPr>
            <a:spLocks xmlns:a="http://schemas.openxmlformats.org/drawingml/2006/main" noGrp="1"/>
          </p:cNvSpPr>
          <p:nvPr/>
        </p:nvSpPr>
        <p:spPr>
          <a:xfrm xmlns:a="http://schemas.openxmlformats.org/drawingml/2006/main">
            <a:off x="571500" y="276225"/>
            <a:ext cx="2476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625" b="1">
                <a:solidFill>
                  <a:srgbClr val="F7F8F2"/>
                </a:solidFill>
                <a:latin typeface="DejaVu Sans"/>
                <a:ea typeface="DejaVu Sans"/>
                <a:cs typeface="DejaVu Sans"/>
              </a:defRPr>
            </a:pPr>
            <a:r>
              <a:rPr sz="2625" b="1">
                <a:solidFill>
                  <a:srgbClr val="F7F8F2"/>
                </a:solidFill>
                <a:latin typeface="DejaVu Sans"/>
                <a:ea typeface="DejaVu Sans"/>
                <a:cs typeface="DejaVu Sans"/>
              </a:rPr>
              <a:t>rootz</a:t>
            </a:r>
          </a:p>
        </p:txBody>
      </p:sp>
      <p:sp>
        <p:nvSpPr>
          <p:cNvPr id="2" name="">
            <a:extLst xmlns:a="http://schemas.openxmlformats.org/drawingml/2006/main">
              <a:ext uri="{FF2B5EF4-FFF2-40B4-BE49-F238E27FC236}">
                <a16:creationId xmlns:a16="http://schemas.microsoft.com/office/drawing/2014/main" id="{B1080132-6786-49D8-9584-2A9DE4CD4A9D}"/>
              </a:ext>
            </a:extLst>
          </p:cNvPr>
          <p:cNvSpPr>
            <a:spLocks xmlns:a="http://schemas.openxmlformats.org/drawingml/2006/main" noGrp="1"/>
          </p:cNvSpPr>
          <p:nvPr/>
        </p:nvSpPr>
        <p:spPr>
          <a:xfrm xmlns:a="http://schemas.openxmlformats.org/drawingml/2006/main">
            <a:off x="5715000" y="390525"/>
            <a:ext cx="5905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1">
                <a:solidFill>
                  <a:srgbClr val="D5ED8A"/>
                </a:solidFill>
                <a:latin typeface="DejaVu Sans"/>
                <a:ea typeface="DejaVu Sans"/>
                <a:cs typeface="DejaVu Sans"/>
              </a:defRPr>
            </a:pPr>
            <a:r>
              <a:rPr sz="1200" b="1">
                <a:solidFill>
                  <a:srgbClr val="D5ED8A"/>
                </a:solidFill>
                <a:latin typeface="DejaVu Sans"/>
                <a:ea typeface="DejaVu Sans"/>
                <a:cs typeface="DejaVu Sans"/>
              </a:rPr>
              <a:t>AI · DIGITAL GOVERNMENT · DATA CENTERS</a:t>
            </a:r>
          </a:p>
        </p:txBody>
      </p:sp>
      <p:sp>
        <p:nvSpPr>
          <p:cNvPr id="3" name="">
            <a:extLst xmlns:a="http://schemas.openxmlformats.org/drawingml/2006/main">
              <a:ext uri="{FF2B5EF4-FFF2-40B4-BE49-F238E27FC236}">
                <a16:creationId xmlns:a16="http://schemas.microsoft.com/office/drawing/2014/main" id="{E870CBDC-5B16-48DB-860E-E24EE39021DF}"/>
              </a:ext>
            </a:extLst>
          </p:cNvPr>
          <p:cNvSpPr>
            <a:spLocks xmlns:a="http://schemas.openxmlformats.org/drawingml/2006/main" noGrp="1"/>
          </p:cNvSpPr>
          <p:nvPr/>
        </p:nvSpPr>
        <p:spPr>
          <a:xfrm xmlns:a="http://schemas.openxmlformats.org/drawingml/2006/main">
            <a:off x="571500" y="1133475"/>
            <a:ext cx="10953750" cy="1276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975" b="1">
                <a:solidFill>
                  <a:srgbClr val="F7F8F2"/>
                </a:solidFill>
                <a:latin typeface="DejaVu Sans"/>
                <a:ea typeface="DejaVu Sans"/>
                <a:cs typeface="DejaVu Sans"/>
              </a:defRPr>
            </a:pPr>
            <a:r>
              <a:rPr sz="3975" b="1">
                <a:solidFill>
                  <a:srgbClr val="F7F8F2"/>
                </a:solidFill>
                <a:latin typeface="DejaVu Sans"/>
                <a:ea typeface="DejaVu Sans"/>
                <a:cs typeface="DejaVu Sans"/>
              </a:rPr>
              <a:t>Governance, built</a:t>
            </a:r>
          </a:p>
          <a:p xmlns:a="http://schemas.openxmlformats.org/drawingml/2006/main">
            <a:pPr>
              <a:buNone/>
              <a:defRPr sz="3975" b="1">
                <a:solidFill>
                  <a:srgbClr val="F7F8F2"/>
                </a:solidFill>
                <a:latin typeface="DejaVu Sans"/>
                <a:ea typeface="DejaVu Sans"/>
                <a:cs typeface="DejaVu Sans"/>
              </a:defRPr>
            </a:pPr>
            <a:r>
              <a:rPr sz="3975" b="1">
                <a:solidFill>
                  <a:srgbClr val="F7F8F2"/>
                </a:solidFill>
                <a:latin typeface="DejaVu Sans"/>
                <a:ea typeface="DejaVu Sans"/>
                <a:cs typeface="DejaVu Sans"/>
              </a:rPr>
              <a:t>into the work</a:t>
            </a:r>
          </a:p>
        </p:txBody>
      </p:sp>
      <p:sp>
        <p:nvSpPr>
          <p:cNvPr id="4" name="">
            <a:extLst xmlns:a="http://schemas.openxmlformats.org/drawingml/2006/main">
              <a:ext uri="{FF2B5EF4-FFF2-40B4-BE49-F238E27FC236}">
                <a16:creationId xmlns:a16="http://schemas.microsoft.com/office/drawing/2014/main" id="{5AC1D841-D883-4A7E-84D6-F0EDE2291387}"/>
              </a:ext>
            </a:extLst>
          </p:cNvPr>
          <p:cNvSpPr>
            <a:spLocks xmlns:a="http://schemas.openxmlformats.org/drawingml/2006/main" noGrp="1"/>
          </p:cNvSpPr>
          <p:nvPr/>
        </p:nvSpPr>
        <p:spPr>
          <a:xfrm xmlns:a="http://schemas.openxmlformats.org/drawingml/2006/main">
            <a:off x="571500" y="2438400"/>
            <a:ext cx="10810875"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F7F8F2"/>
                </a:solidFill>
                <a:latin typeface="DejaVu Sans"/>
                <a:ea typeface="DejaVu Sans"/>
                <a:cs typeface="DejaVu Sans"/>
              </a:defRPr>
            </a:pPr>
            <a:r>
              <a:rPr sz="1950" b="0">
                <a:solidFill>
                  <a:srgbClr val="F7F8F2"/>
                </a:solidFill>
                <a:latin typeface="DejaVu Sans"/>
                <a:ea typeface="DejaVu Sans"/>
                <a:cs typeface="DejaVu Sans"/>
              </a:rPr>
              <a:t>Rootz makes governance part of agentic state, so policy and verified evidence shape each next action.</a:t>
            </a:r>
          </a:p>
        </p:txBody>
      </p:sp>
      <p:sp>
        <p:nvSpPr>
          <p:cNvPr id="5" name="">
            <a:extLst xmlns:a="http://schemas.openxmlformats.org/drawingml/2006/main">
              <a:ext uri="{FF2B5EF4-FFF2-40B4-BE49-F238E27FC236}">
                <a16:creationId xmlns:a16="http://schemas.microsoft.com/office/drawing/2014/main" id="{FD4926CF-AD93-4C95-985C-F63819236F5D}"/>
              </a:ext>
            </a:extLst>
          </p:cNvPr>
          <p:cNvSpPr>
            <a:spLocks xmlns:a="http://schemas.openxmlformats.org/drawingml/2006/main" noGrp="1"/>
          </p:cNvSpPr>
          <p:nvPr/>
        </p:nvSpPr>
        <p:spPr>
          <a:xfrm xmlns:a="http://schemas.openxmlformats.org/drawingml/2006/main">
            <a:off x="571500" y="6362700"/>
            <a:ext cx="723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D5ED8A"/>
                </a:solidFill>
                <a:latin typeface="DejaVu Sans"/>
                <a:ea typeface="DejaVu Sans"/>
                <a:cs typeface="DejaVu Sans"/>
              </a:defRPr>
            </a:pPr>
            <a:r>
              <a:rPr sz="1200" b="0">
                <a:solidFill>
                  <a:srgbClr val="D5ED8A"/>
                </a:solidFill>
                <a:latin typeface="DejaVu Sans"/>
                <a:ea typeface="DejaVu Sans"/>
                <a:cs typeface="DejaVu Sans"/>
              </a:rPr>
              <a:t>datacenters.rootz.global</a:t>
            </a:r>
          </a:p>
        </p:txBody>
      </p:sp>
      <p:sp>
        <p:nvSpPr>
          <p:cNvPr id="6" name="">
            <a:extLst xmlns:a="http://schemas.openxmlformats.org/drawingml/2006/main">
              <a:ext uri="{FF2B5EF4-FFF2-40B4-BE49-F238E27FC236}">
                <a16:creationId xmlns:a16="http://schemas.microsoft.com/office/drawing/2014/main" id="{AEB00DC8-3C0B-4048-B0E9-D6CEF77968CB}"/>
              </a:ext>
            </a:extLst>
          </p:cNvPr>
          <p:cNvSpPr>
            <a:spLocks xmlns:a="http://schemas.openxmlformats.org/drawingml/2006/main" noGrp="1"/>
          </p:cNvSpPr>
          <p:nvPr/>
        </p:nvSpPr>
        <p:spPr>
          <a:xfrm xmlns:a="http://schemas.openxmlformats.org/drawingml/2006/main">
            <a:off x="10477500" y="6362700"/>
            <a:ext cx="11620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D5ED8A"/>
                </a:solidFill>
                <a:latin typeface="DejaVu Sans"/>
                <a:ea typeface="DejaVu Sans"/>
                <a:cs typeface="DejaVu Sans"/>
              </a:defRPr>
            </a:pPr>
            <a:r>
              <a:rPr sz="1200" b="0">
                <a:solidFill>
                  <a:srgbClr val="D5ED8A"/>
                </a:solidFill>
                <a:latin typeface="DejaVu Sans"/>
                <a:ea typeface="DejaVu Sans"/>
                <a:cs typeface="DejaVu Sans"/>
              </a:rPr>
              <a:t>01  /  12</a:t>
            </a:r>
          </a:p>
        </p:txBody>
      </p:sp>
      <p:sp>
        <p:nvSpPr>
          <p:cNvPr id="7" name="">
            <a:extLst xmlns:a="http://schemas.openxmlformats.org/drawingml/2006/main">
              <a:ext uri="{FF2B5EF4-FFF2-40B4-BE49-F238E27FC236}">
                <a16:creationId xmlns:a16="http://schemas.microsoft.com/office/drawing/2014/main" id="{4C8A0A87-3424-4E9F-881B-16859F0183BC}"/>
              </a:ext>
            </a:extLst>
          </p:cNvPr>
          <p:cNvSpPr>
            <a:spLocks xmlns:a="http://schemas.openxmlformats.org/drawingml/2006/main" noGrp="1"/>
          </p:cNvSpPr>
          <p:nvPr/>
        </p:nvSpPr>
        <p:spPr>
          <a:xfrm xmlns:a="http://schemas.openxmlformats.org/drawingml/2006/main">
            <a:off x="571500" y="3886200"/>
            <a:ext cx="10191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775" b="1">
                <a:solidFill>
                  <a:srgbClr val="D5ED8A"/>
                </a:solidFill>
                <a:latin typeface="DejaVu Sans"/>
                <a:ea typeface="DejaVu Sans"/>
                <a:cs typeface="DejaVu Sans"/>
              </a:defRPr>
            </a:pPr>
            <a:r>
              <a:rPr sz="2775" b="1">
                <a:solidFill>
                  <a:srgbClr val="D5ED8A"/>
                </a:solidFill>
                <a:latin typeface="DejaVu Sans"/>
                <a:ea typeface="DejaVu Sans"/>
                <a:cs typeface="DejaVu Sans"/>
              </a:rPr>
              <a:t>Know what a system may do,</a:t>
            </a:r>
          </a:p>
          <a:p xmlns:a="http://schemas.openxmlformats.org/drawingml/2006/main">
            <a:pPr>
              <a:buNone/>
              <a:defRPr sz="2775" b="1">
                <a:solidFill>
                  <a:srgbClr val="D5ED8A"/>
                </a:solidFill>
                <a:latin typeface="DejaVu Sans"/>
                <a:ea typeface="DejaVu Sans"/>
                <a:cs typeface="DejaVu Sans"/>
              </a:defRPr>
            </a:pPr>
            <a:r>
              <a:rPr sz="2775" b="1">
                <a:solidFill>
                  <a:srgbClr val="D5ED8A"/>
                </a:solidFill>
                <a:latin typeface="DejaVu Sans"/>
                <a:ea typeface="DejaVu Sans"/>
                <a:cs typeface="DejaVu Sans"/>
              </a:rPr>
              <a:t>and the evidence it is acting on.</a:t>
            </a:r>
          </a:p>
        </p:txBody>
      </p:sp>
      <p:sp>
        <p:nvSpPr>
          <p:cNvPr id="8" name="">
            <a:extLst xmlns:a="http://schemas.openxmlformats.org/drawingml/2006/main">
              <a:ext uri="{FF2B5EF4-FFF2-40B4-BE49-F238E27FC236}">
                <a16:creationId xmlns:a16="http://schemas.microsoft.com/office/drawing/2014/main" id="{EC7D0494-FA2A-425C-AC44-6D7F5A82879F}"/>
              </a:ext>
            </a:extLst>
          </p:cNvPr>
          <p:cNvSpPr>
            <a:spLocks xmlns:a="http://schemas.openxmlformats.org/drawingml/2006/main" noGrp="1"/>
          </p:cNvSpPr>
          <p:nvPr/>
        </p:nvSpPr>
        <p:spPr>
          <a:xfrm xmlns:a="http://schemas.openxmlformats.org/drawingml/2006/main">
            <a:off x="571500" y="5562600"/>
            <a:ext cx="10287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00" b="0">
                <a:solidFill>
                  <a:srgbClr val="F7F8F2"/>
                </a:solidFill>
                <a:latin typeface="DejaVu Sans"/>
                <a:ea typeface="DejaVu Sans"/>
                <a:cs typeface="DejaVu Sans"/>
              </a:defRPr>
            </a:pPr>
            <a:r>
              <a:rPr sz="1500" b="0">
                <a:solidFill>
                  <a:srgbClr val="F7F8F2"/>
                </a:solidFill>
                <a:latin typeface="DejaVu Sans"/>
                <a:ea typeface="DejaVu Sans"/>
                <a:cs typeface="DejaVu Sans"/>
              </a:rPr>
              <a:t>Customer &amp; partner briefing  /  September 2026</a:t>
            </a:r>
          </a:p>
        </p:txBody>
      </p:sp>
    </p:spTree>
    <p:extLst>
      <p:ext uri="{BB962C8B-B14F-4D97-AF65-F5344CB8AC3E}">
        <p14:creationId xmlns:p14="http://schemas.microsoft.com/office/powerpoint/2010/main" val="2061838569"/>
      </p:ext>
    </p:extLst>
  </p:cSld>
</p:sld>
</file>

<file path=ppt/slides/slide2.xml><?xml version="1.0" encoding="utf-8"?>
<p:sld xmlns:p="http://schemas.openxmlformats.org/presentationml/2006/main">
  <p:cSld>
    <p:bg>
      <p:bgPr>
        <a:solidFill xmlns:a="http://schemas.openxmlformats.org/drawingml/2006/main">
          <a:srgbClr val="15372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D5729165-62FF-403C-BB1D-4D06F25F1CFD}"/>
              </a:ext>
            </a:extLst>
          </p:cNvPr>
          <p:cNvSpPr>
            <a:spLocks xmlns:a="http://schemas.openxmlformats.org/drawingml/2006/main" noGrp="1"/>
          </p:cNvSpPr>
          <p:nvPr/>
        </p:nvSpPr>
        <p:spPr>
          <a:xfrm xmlns:a="http://schemas.openxmlformats.org/drawingml/2006/main">
            <a:off x="571500" y="276225"/>
            <a:ext cx="2476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625" b="1">
                <a:solidFill>
                  <a:srgbClr val="F7F8F2"/>
                </a:solidFill>
                <a:latin typeface="DejaVu Sans"/>
                <a:ea typeface="DejaVu Sans"/>
                <a:cs typeface="DejaVu Sans"/>
              </a:defRPr>
            </a:pPr>
            <a:r>
              <a:rPr sz="2625" b="1">
                <a:solidFill>
                  <a:srgbClr val="F7F8F2"/>
                </a:solidFill>
                <a:latin typeface="DejaVu Sans"/>
                <a:ea typeface="DejaVu Sans"/>
                <a:cs typeface="DejaVu Sans"/>
              </a:rPr>
              <a:t>rootz</a:t>
            </a:r>
          </a:p>
        </p:txBody>
      </p:sp>
      <p:sp>
        <p:nvSpPr>
          <p:cNvPr id="2" name="">
            <a:extLst xmlns:a="http://schemas.openxmlformats.org/drawingml/2006/main">
              <a:ext uri="{FF2B5EF4-FFF2-40B4-BE49-F238E27FC236}">
                <a16:creationId xmlns:a16="http://schemas.microsoft.com/office/drawing/2014/main" id="{49512F49-0F53-4A61-A79F-30D1A7E18B8D}"/>
              </a:ext>
            </a:extLst>
          </p:cNvPr>
          <p:cNvSpPr>
            <a:spLocks xmlns:a="http://schemas.openxmlformats.org/drawingml/2006/main" noGrp="1"/>
          </p:cNvSpPr>
          <p:nvPr/>
        </p:nvSpPr>
        <p:spPr>
          <a:xfrm xmlns:a="http://schemas.openxmlformats.org/drawingml/2006/main">
            <a:off x="5715000" y="390525"/>
            <a:ext cx="5905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1">
                <a:solidFill>
                  <a:srgbClr val="D5ED8A"/>
                </a:solidFill>
                <a:latin typeface="DejaVu Sans"/>
                <a:ea typeface="DejaVu Sans"/>
                <a:cs typeface="DejaVu Sans"/>
              </a:defRPr>
            </a:pPr>
            <a:r>
              <a:rPr sz="1200" b="1">
                <a:solidFill>
                  <a:srgbClr val="D5ED8A"/>
                </a:solidFill>
                <a:latin typeface="DejaVu Sans"/>
                <a:ea typeface="DejaVu Sans"/>
                <a:cs typeface="DejaVu Sans"/>
              </a:rPr>
              <a:t>AI SERVICES &amp; INTEGRATED GOVERNANCE</a:t>
            </a:r>
          </a:p>
        </p:txBody>
      </p:sp>
      <p:sp>
        <p:nvSpPr>
          <p:cNvPr id="3" name="">
            <a:extLst xmlns:a="http://schemas.openxmlformats.org/drawingml/2006/main">
              <a:ext uri="{FF2B5EF4-FFF2-40B4-BE49-F238E27FC236}">
                <a16:creationId xmlns:a16="http://schemas.microsoft.com/office/drawing/2014/main" id="{9A13576E-6CCE-450B-8362-6A719D08442B}"/>
              </a:ext>
            </a:extLst>
          </p:cNvPr>
          <p:cNvSpPr>
            <a:spLocks xmlns:a="http://schemas.openxmlformats.org/drawingml/2006/main" noGrp="1"/>
          </p:cNvSpPr>
          <p:nvPr/>
        </p:nvSpPr>
        <p:spPr>
          <a:xfrm xmlns:a="http://schemas.openxmlformats.org/drawingml/2006/main">
            <a:off x="571500" y="1133475"/>
            <a:ext cx="10953750" cy="1276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975" b="1">
                <a:solidFill>
                  <a:srgbClr val="F7F8F2"/>
                </a:solidFill>
                <a:latin typeface="DejaVu Sans"/>
                <a:ea typeface="DejaVu Sans"/>
                <a:cs typeface="DejaVu Sans"/>
              </a:defRPr>
            </a:pPr>
            <a:r>
              <a:rPr sz="3975" b="1">
                <a:solidFill>
                  <a:srgbClr val="F7F8F2"/>
                </a:solidFill>
                <a:latin typeface="DejaVu Sans"/>
                <a:ea typeface="DejaVu Sans"/>
                <a:cs typeface="DejaVu Sans"/>
              </a:rPr>
              <a:t>Governance is part</a:t>
            </a:r>
          </a:p>
          <a:p xmlns:a="http://schemas.openxmlformats.org/drawingml/2006/main">
            <a:pPr>
              <a:buNone/>
              <a:defRPr sz="3975" b="1">
                <a:solidFill>
                  <a:srgbClr val="F7F8F2"/>
                </a:solidFill>
                <a:latin typeface="DejaVu Sans"/>
                <a:ea typeface="DejaVu Sans"/>
                <a:cs typeface="DejaVu Sans"/>
              </a:defRPr>
            </a:pPr>
            <a:r>
              <a:rPr sz="3975" b="1">
                <a:solidFill>
                  <a:srgbClr val="F7F8F2"/>
                </a:solidFill>
                <a:latin typeface="DejaVu Sans"/>
                <a:ea typeface="DejaVu Sans"/>
                <a:cs typeface="DejaVu Sans"/>
              </a:rPr>
              <a:t>of agentic state</a:t>
            </a:r>
          </a:p>
        </p:txBody>
      </p:sp>
      <p:sp>
        <p:nvSpPr>
          <p:cNvPr id="4" name="">
            <a:extLst xmlns:a="http://schemas.openxmlformats.org/drawingml/2006/main">
              <a:ext uri="{FF2B5EF4-FFF2-40B4-BE49-F238E27FC236}">
                <a16:creationId xmlns:a16="http://schemas.microsoft.com/office/drawing/2014/main" id="{D0EDB242-89AB-4B3F-9298-C909C50105A5}"/>
              </a:ext>
            </a:extLst>
          </p:cNvPr>
          <p:cNvSpPr>
            <a:spLocks xmlns:a="http://schemas.openxmlformats.org/drawingml/2006/main" noGrp="1"/>
          </p:cNvSpPr>
          <p:nvPr/>
        </p:nvSpPr>
        <p:spPr>
          <a:xfrm xmlns:a="http://schemas.openxmlformats.org/drawingml/2006/main">
            <a:off x="571500" y="2438400"/>
            <a:ext cx="10810875"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F7F8F2"/>
                </a:solidFill>
                <a:latin typeface="DejaVu Sans"/>
                <a:ea typeface="DejaVu Sans"/>
                <a:cs typeface="DejaVu Sans"/>
              </a:defRPr>
            </a:pPr>
            <a:r>
              <a:rPr sz="1950" b="0">
                <a:solidFill>
                  <a:srgbClr val="F7F8F2"/>
                </a:solidFill>
                <a:latin typeface="DejaVu Sans"/>
                <a:ea typeface="DejaVu Sans"/>
                <a:cs typeface="DejaVu Sans"/>
              </a:rPr>
              <a:t>The state a system acts on includes its authority, accepted inputs and verified conditions.</a:t>
            </a:r>
          </a:p>
        </p:txBody>
      </p:sp>
      <p:sp>
        <p:nvSpPr>
          <p:cNvPr id="5" name="">
            <a:extLst xmlns:a="http://schemas.openxmlformats.org/drawingml/2006/main">
              <a:ext uri="{FF2B5EF4-FFF2-40B4-BE49-F238E27FC236}">
                <a16:creationId xmlns:a16="http://schemas.microsoft.com/office/drawing/2014/main" id="{E05FF184-108F-40F2-88B5-D7C3202F80E0}"/>
              </a:ext>
            </a:extLst>
          </p:cNvPr>
          <p:cNvSpPr>
            <a:spLocks xmlns:a="http://schemas.openxmlformats.org/drawingml/2006/main" noGrp="1"/>
          </p:cNvSpPr>
          <p:nvPr/>
        </p:nvSpPr>
        <p:spPr>
          <a:xfrm xmlns:a="http://schemas.openxmlformats.org/drawingml/2006/main">
            <a:off x="571500" y="6362700"/>
            <a:ext cx="723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D5ED8A"/>
                </a:solidFill>
                <a:latin typeface="DejaVu Sans"/>
                <a:ea typeface="DejaVu Sans"/>
                <a:cs typeface="DejaVu Sans"/>
              </a:defRPr>
            </a:pPr>
            <a:r>
              <a:rPr sz="1200" b="0">
                <a:solidFill>
                  <a:srgbClr val="D5ED8A"/>
                </a:solidFill>
                <a:latin typeface="DejaVu Sans"/>
                <a:ea typeface="DejaVu Sans"/>
                <a:cs typeface="DejaVu Sans"/>
              </a:rPr>
              <a:t>datacenters.rootz.global</a:t>
            </a:r>
          </a:p>
        </p:txBody>
      </p:sp>
      <p:sp>
        <p:nvSpPr>
          <p:cNvPr id="6" name="">
            <a:extLst xmlns:a="http://schemas.openxmlformats.org/drawingml/2006/main">
              <a:ext uri="{FF2B5EF4-FFF2-40B4-BE49-F238E27FC236}">
                <a16:creationId xmlns:a16="http://schemas.microsoft.com/office/drawing/2014/main" id="{AEEAD06C-5FFC-4275-981E-992284771BAE}"/>
              </a:ext>
            </a:extLst>
          </p:cNvPr>
          <p:cNvSpPr>
            <a:spLocks xmlns:a="http://schemas.openxmlformats.org/drawingml/2006/main" noGrp="1"/>
          </p:cNvSpPr>
          <p:nvPr/>
        </p:nvSpPr>
        <p:spPr>
          <a:xfrm xmlns:a="http://schemas.openxmlformats.org/drawingml/2006/main">
            <a:off x="10477500" y="6362700"/>
            <a:ext cx="11620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D5ED8A"/>
                </a:solidFill>
                <a:latin typeface="DejaVu Sans"/>
                <a:ea typeface="DejaVu Sans"/>
                <a:cs typeface="DejaVu Sans"/>
              </a:defRPr>
            </a:pPr>
            <a:r>
              <a:rPr sz="1200" b="0">
                <a:solidFill>
                  <a:srgbClr val="D5ED8A"/>
                </a:solidFill>
                <a:latin typeface="DejaVu Sans"/>
                <a:ea typeface="DejaVu Sans"/>
                <a:cs typeface="DejaVu Sans"/>
              </a:rPr>
              <a:t>02  /  12</a:t>
            </a:r>
          </a:p>
        </p:txBody>
      </p:sp>
      <p:sp>
        <p:nvSpPr>
          <p:cNvPr id="7" name="">
            <a:extLst xmlns:a="http://schemas.openxmlformats.org/drawingml/2006/main">
              <a:ext uri="{FF2B5EF4-FFF2-40B4-BE49-F238E27FC236}">
                <a16:creationId xmlns:a16="http://schemas.microsoft.com/office/drawing/2014/main" id="{ED2C79FA-00B6-4BF3-BFEE-720CAA1AC6E4}"/>
              </a:ext>
            </a:extLst>
          </p:cNvPr>
          <p:cNvSpPr>
            <a:spLocks xmlns:a="http://schemas.openxmlformats.org/drawingml/2006/main" noGrp="1"/>
          </p:cNvSpPr>
          <p:nvPr/>
        </p:nvSpPr>
        <p:spPr>
          <a:xfrm xmlns:a="http://schemas.openxmlformats.org/drawingml/2006/main">
            <a:off x="571500" y="3762375"/>
            <a:ext cx="32385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1">
                <a:solidFill>
                  <a:srgbClr val="D5ED8A"/>
                </a:solidFill>
                <a:latin typeface="DejaVu Sans"/>
                <a:ea typeface="DejaVu Sans"/>
                <a:cs typeface="DejaVu Sans"/>
              </a:defRPr>
            </a:pPr>
            <a:r>
              <a:rPr sz="1950" b="1">
                <a:solidFill>
                  <a:srgbClr val="D5ED8A"/>
                </a:solidFill>
                <a:latin typeface="DejaVu Sans"/>
                <a:ea typeface="DejaVu Sans"/>
                <a:cs typeface="DejaVu Sans"/>
              </a:rPr>
              <a:t>Authority to act</a:t>
            </a:r>
          </a:p>
        </p:txBody>
      </p:sp>
      <p:sp>
        <p:nvSpPr>
          <p:cNvPr id="8" name="">
            <a:extLst xmlns:a="http://schemas.openxmlformats.org/drawingml/2006/main">
              <a:ext uri="{FF2B5EF4-FFF2-40B4-BE49-F238E27FC236}">
                <a16:creationId xmlns:a16="http://schemas.microsoft.com/office/drawing/2014/main" id="{264AB262-4EEB-4559-93C0-4948E740503D}"/>
              </a:ext>
            </a:extLst>
          </p:cNvPr>
          <p:cNvSpPr>
            <a:spLocks xmlns:a="http://schemas.openxmlformats.org/drawingml/2006/main" noGrp="1"/>
          </p:cNvSpPr>
          <p:nvPr/>
        </p:nvSpPr>
        <p:spPr>
          <a:xfrm xmlns:a="http://schemas.openxmlformats.org/drawingml/2006/main">
            <a:off x="571500" y="4400550"/>
            <a:ext cx="3238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F7F8F2"/>
                </a:solidFill>
                <a:latin typeface="DejaVu Sans"/>
                <a:ea typeface="DejaVu Sans"/>
                <a:cs typeface="DejaVu Sans"/>
              </a:defRPr>
            </a:pPr>
            <a:r>
              <a:rPr sz="1875" b="0">
                <a:solidFill>
                  <a:srgbClr val="F7F8F2"/>
                </a:solidFill>
                <a:latin typeface="DejaVu Sans"/>
                <a:ea typeface="DejaVu Sans"/>
                <a:cs typeface="DejaVu Sans"/>
              </a:rPr>
              <a:t>Signed instructions and</a:t>
            </a:r>
          </a:p>
          <a:p xmlns:a="http://schemas.openxmlformats.org/drawingml/2006/main">
            <a:pPr>
              <a:buNone/>
              <a:defRPr sz="1875" b="0">
                <a:solidFill>
                  <a:srgbClr val="F7F8F2"/>
                </a:solidFill>
                <a:latin typeface="DejaVu Sans"/>
                <a:ea typeface="DejaVu Sans"/>
                <a:cs typeface="DejaVu Sans"/>
              </a:defRPr>
            </a:pPr>
            <a:r>
              <a:rPr sz="1875" b="0">
                <a:solidFill>
                  <a:srgbClr val="F7F8F2"/>
                </a:solidFill>
                <a:latin typeface="DejaVu Sans"/>
                <a:ea typeface="DejaVu Sans"/>
                <a:cs typeface="DejaVu Sans"/>
              </a:rPr>
              <a:t>scoped delegation.</a:t>
            </a:r>
          </a:p>
        </p:txBody>
      </p:sp>
      <p:sp>
        <p:nvSpPr>
          <p:cNvPr id="9" name="">
            <a:extLst xmlns:a="http://schemas.openxmlformats.org/drawingml/2006/main">
              <a:ext uri="{FF2B5EF4-FFF2-40B4-BE49-F238E27FC236}">
                <a16:creationId xmlns:a16="http://schemas.microsoft.com/office/drawing/2014/main" id="{41B6E940-3043-4B76-B415-7EF909FA86ED}"/>
              </a:ext>
            </a:extLst>
          </p:cNvPr>
          <p:cNvSpPr>
            <a:spLocks xmlns:a="http://schemas.openxmlformats.org/drawingml/2006/main" noGrp="1"/>
          </p:cNvSpPr>
          <p:nvPr/>
        </p:nvSpPr>
        <p:spPr>
          <a:xfrm xmlns:a="http://schemas.openxmlformats.org/drawingml/2006/main">
            <a:off x="4381500" y="3762375"/>
            <a:ext cx="32385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1">
                <a:solidFill>
                  <a:srgbClr val="D5ED8A"/>
                </a:solidFill>
                <a:latin typeface="DejaVu Sans"/>
                <a:ea typeface="DejaVu Sans"/>
                <a:cs typeface="DejaVu Sans"/>
              </a:defRPr>
            </a:pPr>
            <a:r>
              <a:rPr sz="1950" b="1">
                <a:solidFill>
                  <a:srgbClr val="D5ED8A"/>
                </a:solidFill>
                <a:latin typeface="DejaVu Sans"/>
                <a:ea typeface="DejaVu Sans"/>
                <a:cs typeface="DejaVu Sans"/>
              </a:rPr>
              <a:t>Inputs to rely on</a:t>
            </a:r>
          </a:p>
        </p:txBody>
      </p:sp>
      <p:sp>
        <p:nvSpPr>
          <p:cNvPr id="10" name="">
            <a:extLst xmlns:a="http://schemas.openxmlformats.org/drawingml/2006/main">
              <a:ext uri="{FF2B5EF4-FFF2-40B4-BE49-F238E27FC236}">
                <a16:creationId xmlns:a16="http://schemas.microsoft.com/office/drawing/2014/main" id="{6A7E842F-7302-4AAE-96F3-0787411CE342}"/>
              </a:ext>
            </a:extLst>
          </p:cNvPr>
          <p:cNvSpPr>
            <a:spLocks xmlns:a="http://schemas.openxmlformats.org/drawingml/2006/main" noGrp="1"/>
          </p:cNvSpPr>
          <p:nvPr/>
        </p:nvSpPr>
        <p:spPr>
          <a:xfrm xmlns:a="http://schemas.openxmlformats.org/drawingml/2006/main">
            <a:off x="4381500" y="4400550"/>
            <a:ext cx="3238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F7F8F2"/>
                </a:solidFill>
                <a:latin typeface="DejaVu Sans"/>
                <a:ea typeface="DejaVu Sans"/>
                <a:cs typeface="DejaVu Sans"/>
              </a:defRPr>
            </a:pPr>
            <a:r>
              <a:rPr sz="1875" b="0">
                <a:solidFill>
                  <a:srgbClr val="F7F8F2"/>
                </a:solidFill>
                <a:latin typeface="DejaVu Sans"/>
                <a:ea typeface="DejaVu Sans"/>
                <a:cs typeface="DejaVu Sans"/>
              </a:rPr>
              <a:t>Origin, versions and</a:t>
            </a:r>
          </a:p>
          <a:p xmlns:a="http://schemas.openxmlformats.org/drawingml/2006/main">
            <a:pPr>
              <a:buNone/>
              <a:defRPr sz="1875" b="0">
                <a:solidFill>
                  <a:srgbClr val="F7F8F2"/>
                </a:solidFill>
                <a:latin typeface="DejaVu Sans"/>
                <a:ea typeface="DejaVu Sans"/>
                <a:cs typeface="DejaVu Sans"/>
              </a:defRPr>
            </a:pPr>
            <a:r>
              <a:rPr sz="1875" b="0">
                <a:solidFill>
                  <a:srgbClr val="F7F8F2"/>
                </a:solidFill>
                <a:latin typeface="DejaVu Sans"/>
                <a:ea typeface="DejaVu Sans"/>
                <a:cs typeface="DejaVu Sans"/>
              </a:rPr>
              <a:t>explicit quality checks.</a:t>
            </a:r>
          </a:p>
        </p:txBody>
      </p:sp>
      <p:sp>
        <p:nvSpPr>
          <p:cNvPr id="11" name="">
            <a:extLst xmlns:a="http://schemas.openxmlformats.org/drawingml/2006/main">
              <a:ext uri="{FF2B5EF4-FFF2-40B4-BE49-F238E27FC236}">
                <a16:creationId xmlns:a16="http://schemas.microsoft.com/office/drawing/2014/main" id="{CB51A0E6-C8F6-4115-81E0-9F055E1D5A0D}"/>
              </a:ext>
            </a:extLst>
          </p:cNvPr>
          <p:cNvSpPr>
            <a:spLocks xmlns:a="http://schemas.openxmlformats.org/drawingml/2006/main" noGrp="1"/>
          </p:cNvSpPr>
          <p:nvPr/>
        </p:nvSpPr>
        <p:spPr>
          <a:xfrm xmlns:a="http://schemas.openxmlformats.org/drawingml/2006/main">
            <a:off x="8191500" y="3762375"/>
            <a:ext cx="34290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1">
                <a:solidFill>
                  <a:srgbClr val="D5ED8A"/>
                </a:solidFill>
                <a:latin typeface="DejaVu Sans"/>
                <a:ea typeface="DejaVu Sans"/>
                <a:cs typeface="DejaVu Sans"/>
              </a:defRPr>
            </a:pPr>
            <a:r>
              <a:rPr sz="1950" b="1">
                <a:solidFill>
                  <a:srgbClr val="D5ED8A"/>
                </a:solidFill>
                <a:latin typeface="DejaVu Sans"/>
                <a:ea typeface="DejaVu Sans"/>
                <a:cs typeface="DejaVu Sans"/>
              </a:rPr>
              <a:t>Conditions to accept</a:t>
            </a:r>
          </a:p>
        </p:txBody>
      </p:sp>
      <p:sp>
        <p:nvSpPr>
          <p:cNvPr id="12" name="">
            <a:extLst xmlns:a="http://schemas.openxmlformats.org/drawingml/2006/main">
              <a:ext uri="{FF2B5EF4-FFF2-40B4-BE49-F238E27FC236}">
                <a16:creationId xmlns:a16="http://schemas.microsoft.com/office/drawing/2014/main" id="{9E655DBB-25AF-45A8-9C6E-54CCDA608B96}"/>
              </a:ext>
            </a:extLst>
          </p:cNvPr>
          <p:cNvSpPr>
            <a:spLocks xmlns:a="http://schemas.openxmlformats.org/drawingml/2006/main" noGrp="1"/>
          </p:cNvSpPr>
          <p:nvPr/>
        </p:nvSpPr>
        <p:spPr>
          <a:xfrm xmlns:a="http://schemas.openxmlformats.org/drawingml/2006/main">
            <a:off x="8191500" y="4400550"/>
            <a:ext cx="3381375"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F7F8F2"/>
                </a:solidFill>
                <a:latin typeface="DejaVu Sans"/>
                <a:ea typeface="DejaVu Sans"/>
                <a:cs typeface="DejaVu Sans"/>
              </a:defRPr>
            </a:pPr>
            <a:r>
              <a:rPr sz="1875" b="0">
                <a:solidFill>
                  <a:srgbClr val="F7F8F2"/>
                </a:solidFill>
                <a:latin typeface="DejaVu Sans"/>
                <a:ea typeface="DejaVu Sans"/>
                <a:cs typeface="DejaVu Sans"/>
              </a:rPr>
              <a:t>Measured scope and</a:t>
            </a:r>
          </a:p>
          <a:p xmlns:a="http://schemas.openxmlformats.org/drawingml/2006/main">
            <a:pPr>
              <a:buNone/>
              <a:defRPr sz="1875" b="0">
                <a:solidFill>
                  <a:srgbClr val="F7F8F2"/>
                </a:solidFill>
                <a:latin typeface="DejaVu Sans"/>
                <a:ea typeface="DejaVu Sans"/>
                <a:cs typeface="DejaVu Sans"/>
              </a:defRPr>
            </a:pPr>
            <a:r>
              <a:rPr sz="1875" b="0">
                <a:solidFill>
                  <a:srgbClr val="F7F8F2"/>
                </a:solidFill>
                <a:latin typeface="DejaVu Sans"/>
                <a:ea typeface="DejaVu Sans"/>
                <a:cs typeface="DejaVu Sans"/>
              </a:rPr>
              <a:t>recipient policy.</a:t>
            </a:r>
          </a:p>
        </p:txBody>
      </p:sp>
    </p:spTree>
    <p:extLst>
      <p:ext uri="{BB962C8B-B14F-4D97-AF65-F5344CB8AC3E}">
        <p14:creationId xmlns:p14="http://schemas.microsoft.com/office/powerpoint/2010/main" val="431749902"/>
      </p:ext>
    </p:extLst>
  </p:cSld>
</p:sld>
</file>

<file path=ppt/slides/slide3.xml><?xml version="1.0" encoding="utf-8"?>
<p:sld xmlns:p="http://schemas.openxmlformats.org/presentationml/2006/main">
  <p:cSld>
    <p:bg>
      <p:bgPr>
        <a:solidFill xmlns:a="http://schemas.openxmlformats.org/drawingml/2006/main">
          <a:srgbClr val="F7F8F2"/>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5F3836B4-F7CB-4659-9416-48074140B75E}"/>
              </a:ext>
            </a:extLst>
          </p:cNvPr>
          <p:cNvSpPr>
            <a:spLocks xmlns:a="http://schemas.openxmlformats.org/drawingml/2006/main" noGrp="1"/>
          </p:cNvSpPr>
          <p:nvPr/>
        </p:nvSpPr>
        <p:spPr>
          <a:xfrm xmlns:a="http://schemas.openxmlformats.org/drawingml/2006/main">
            <a:off x="571500" y="276225"/>
            <a:ext cx="2476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625" b="1">
                <a:solidFill>
                  <a:srgbClr val="15372F"/>
                </a:solidFill>
                <a:latin typeface="DejaVu Sans"/>
                <a:ea typeface="DejaVu Sans"/>
                <a:cs typeface="DejaVu Sans"/>
              </a:defRPr>
            </a:pPr>
            <a:r>
              <a:rPr sz="2625" b="1">
                <a:solidFill>
                  <a:srgbClr val="15372F"/>
                </a:solidFill>
                <a:latin typeface="DejaVu Sans"/>
                <a:ea typeface="DejaVu Sans"/>
                <a:cs typeface="DejaVu Sans"/>
              </a:rPr>
              <a:t>rootz</a:t>
            </a:r>
          </a:p>
        </p:txBody>
      </p:sp>
      <p:sp>
        <p:nvSpPr>
          <p:cNvPr id="2" name="">
            <a:extLst xmlns:a="http://schemas.openxmlformats.org/drawingml/2006/main">
              <a:ext uri="{FF2B5EF4-FFF2-40B4-BE49-F238E27FC236}">
                <a16:creationId xmlns:a16="http://schemas.microsoft.com/office/drawing/2014/main" id="{F60FCE92-7F96-4CC0-802C-4681D84BAE7D}"/>
              </a:ext>
            </a:extLst>
          </p:cNvPr>
          <p:cNvSpPr>
            <a:spLocks xmlns:a="http://schemas.openxmlformats.org/drawingml/2006/main" noGrp="1"/>
          </p:cNvSpPr>
          <p:nvPr/>
        </p:nvSpPr>
        <p:spPr>
          <a:xfrm xmlns:a="http://schemas.openxmlformats.org/drawingml/2006/main">
            <a:off x="5715000" y="390525"/>
            <a:ext cx="5905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1">
                <a:solidFill>
                  <a:srgbClr val="52655B"/>
                </a:solidFill>
                <a:latin typeface="DejaVu Sans"/>
                <a:ea typeface="DejaVu Sans"/>
                <a:cs typeface="DejaVu Sans"/>
              </a:defRPr>
            </a:pPr>
            <a:r>
              <a:rPr sz="1200" b="1">
                <a:solidFill>
                  <a:srgbClr val="52655B"/>
                </a:solidFill>
                <a:latin typeface="DejaVu Sans"/>
                <a:ea typeface="DejaVu Sans"/>
                <a:cs typeface="DejaVu Sans"/>
              </a:rPr>
              <a:t>WHY NOW</a:t>
            </a:r>
          </a:p>
        </p:txBody>
      </p:sp>
      <p:sp>
        <p:nvSpPr>
          <p:cNvPr id="3" name="">
            <a:extLst xmlns:a="http://schemas.openxmlformats.org/drawingml/2006/main">
              <a:ext uri="{FF2B5EF4-FFF2-40B4-BE49-F238E27FC236}">
                <a16:creationId xmlns:a16="http://schemas.microsoft.com/office/drawing/2014/main" id="{E8FC1648-C886-44DF-894C-CF6E72F11FA8}"/>
              </a:ext>
            </a:extLst>
          </p:cNvPr>
          <p:cNvSpPr>
            <a:spLocks xmlns:a="http://schemas.openxmlformats.org/drawingml/2006/main" noGrp="1"/>
          </p:cNvSpPr>
          <p:nvPr/>
        </p:nvSpPr>
        <p:spPr>
          <a:xfrm xmlns:a="http://schemas.openxmlformats.org/drawingml/2006/main">
            <a:off x="571500" y="1133475"/>
            <a:ext cx="10953750" cy="1276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975" b="1">
                <a:solidFill>
                  <a:srgbClr val="15372F"/>
                </a:solidFill>
                <a:latin typeface="DejaVu Sans"/>
                <a:ea typeface="DejaVu Sans"/>
                <a:cs typeface="DejaVu Sans"/>
              </a:defRPr>
            </a:pPr>
            <a:r>
              <a:rPr sz="3975" b="1">
                <a:solidFill>
                  <a:srgbClr val="15372F"/>
                </a:solidFill>
                <a:latin typeface="DejaVu Sans"/>
                <a:ea typeface="DejaVu Sans"/>
                <a:cs typeface="DejaVu Sans"/>
              </a:rPr>
              <a:t>AI can check governance</a:t>
            </a:r>
          </a:p>
          <a:p xmlns:a="http://schemas.openxmlformats.org/drawingml/2006/main">
            <a:pPr>
              <a:buNone/>
              <a:defRPr sz="3975" b="1">
                <a:solidFill>
                  <a:srgbClr val="15372F"/>
                </a:solidFill>
                <a:latin typeface="DejaVu Sans"/>
                <a:ea typeface="DejaVu Sans"/>
                <a:cs typeface="DejaVu Sans"/>
              </a:defRPr>
            </a:pPr>
            <a:r>
              <a:rPr sz="3975" b="1">
                <a:solidFill>
                  <a:srgbClr val="15372F"/>
                </a:solidFill>
                <a:latin typeface="DejaVu Sans"/>
                <a:ea typeface="DejaVu Sans"/>
                <a:cs typeface="DejaVu Sans"/>
              </a:rPr>
              <a:t>at every exchange</a:t>
            </a:r>
          </a:p>
        </p:txBody>
      </p:sp>
      <p:sp>
        <p:nvSpPr>
          <p:cNvPr id="4" name="">
            <a:extLst xmlns:a="http://schemas.openxmlformats.org/drawingml/2006/main">
              <a:ext uri="{FF2B5EF4-FFF2-40B4-BE49-F238E27FC236}">
                <a16:creationId xmlns:a16="http://schemas.microsoft.com/office/drawing/2014/main" id="{031FB9A8-24EE-4245-B586-A49722B3E28D}"/>
              </a:ext>
            </a:extLst>
          </p:cNvPr>
          <p:cNvSpPr>
            <a:spLocks xmlns:a="http://schemas.openxmlformats.org/drawingml/2006/main" noGrp="1"/>
          </p:cNvSpPr>
          <p:nvPr/>
        </p:nvSpPr>
        <p:spPr>
          <a:xfrm xmlns:a="http://schemas.openxmlformats.org/drawingml/2006/main">
            <a:off x="571500" y="2438400"/>
            <a:ext cx="10810875"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15372F"/>
                </a:solidFill>
                <a:latin typeface="DejaVu Sans"/>
                <a:ea typeface="DejaVu Sans"/>
                <a:cs typeface="DejaVu Sans"/>
              </a:defRPr>
            </a:pPr>
            <a:r>
              <a:rPr sz="1950" b="0">
                <a:solidFill>
                  <a:srgbClr val="15372F"/>
                </a:solidFill>
                <a:latin typeface="DejaVu Sans"/>
                <a:ea typeface="DejaVu Sans"/>
                <a:cs typeface="DejaVu Sans"/>
              </a:rPr>
              <a:t>AI can repeat validation and numerical checks. Rootz supplies evidence that software can verify.</a:t>
            </a:r>
          </a:p>
        </p:txBody>
      </p:sp>
      <p:sp>
        <p:nvSpPr>
          <p:cNvPr id="5" name="">
            <a:extLst xmlns:a="http://schemas.openxmlformats.org/drawingml/2006/main">
              <a:ext uri="{FF2B5EF4-FFF2-40B4-BE49-F238E27FC236}">
                <a16:creationId xmlns:a16="http://schemas.microsoft.com/office/drawing/2014/main" id="{D5C636E9-8E53-46D9-B896-0B4F3CD6A695}"/>
              </a:ext>
            </a:extLst>
          </p:cNvPr>
          <p:cNvSpPr>
            <a:spLocks xmlns:a="http://schemas.openxmlformats.org/drawingml/2006/main" noGrp="1"/>
          </p:cNvSpPr>
          <p:nvPr/>
        </p:nvSpPr>
        <p:spPr>
          <a:xfrm xmlns:a="http://schemas.openxmlformats.org/drawingml/2006/main">
            <a:off x="571500" y="6362700"/>
            <a:ext cx="723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55B"/>
                </a:solidFill>
                <a:latin typeface="DejaVu Sans"/>
                <a:ea typeface="DejaVu Sans"/>
                <a:cs typeface="DejaVu Sans"/>
              </a:defRPr>
            </a:pPr>
            <a:r>
              <a:rPr sz="1200" b="0">
                <a:solidFill>
                  <a:srgbClr val="52655B"/>
                </a:solidFill>
                <a:latin typeface="DejaVu Sans"/>
                <a:ea typeface="DejaVu Sans"/>
                <a:cs typeface="DejaVu Sans"/>
              </a:rPr>
              <a:t>datacenters.rootz.global</a:t>
            </a:r>
          </a:p>
        </p:txBody>
      </p:sp>
      <p:sp>
        <p:nvSpPr>
          <p:cNvPr id="6" name="">
            <a:extLst xmlns:a="http://schemas.openxmlformats.org/drawingml/2006/main">
              <a:ext uri="{FF2B5EF4-FFF2-40B4-BE49-F238E27FC236}">
                <a16:creationId xmlns:a16="http://schemas.microsoft.com/office/drawing/2014/main" id="{6DBE56EE-937C-4865-B29D-03F010EF9D55}"/>
              </a:ext>
            </a:extLst>
          </p:cNvPr>
          <p:cNvSpPr>
            <a:spLocks xmlns:a="http://schemas.openxmlformats.org/drawingml/2006/main" noGrp="1"/>
          </p:cNvSpPr>
          <p:nvPr/>
        </p:nvSpPr>
        <p:spPr>
          <a:xfrm xmlns:a="http://schemas.openxmlformats.org/drawingml/2006/main">
            <a:off x="10477500" y="6362700"/>
            <a:ext cx="11620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55B"/>
                </a:solidFill>
                <a:latin typeface="DejaVu Sans"/>
                <a:ea typeface="DejaVu Sans"/>
                <a:cs typeface="DejaVu Sans"/>
              </a:defRPr>
            </a:pPr>
            <a:r>
              <a:rPr sz="1200" b="0">
                <a:solidFill>
                  <a:srgbClr val="52655B"/>
                </a:solidFill>
                <a:latin typeface="DejaVu Sans"/>
                <a:ea typeface="DejaVu Sans"/>
                <a:cs typeface="DejaVu Sans"/>
              </a:rPr>
              <a:t>03  /  12</a:t>
            </a:r>
          </a:p>
        </p:txBody>
      </p:sp>
      <p:sp>
        <p:nvSpPr>
          <p:cNvPr id="7" name="">
            <a:extLst xmlns:a="http://schemas.openxmlformats.org/drawingml/2006/main">
              <a:ext uri="{FF2B5EF4-FFF2-40B4-BE49-F238E27FC236}">
                <a16:creationId xmlns:a16="http://schemas.microsoft.com/office/drawing/2014/main" id="{3D7C11E6-17F3-439A-B6B4-03EC8234577D}"/>
              </a:ext>
            </a:extLst>
          </p:cNvPr>
          <p:cNvSpPr>
            <a:spLocks xmlns:a="http://schemas.openxmlformats.org/drawingml/2006/main" noGrp="1"/>
          </p:cNvSpPr>
          <p:nvPr/>
        </p:nvSpPr>
        <p:spPr>
          <a:xfrm xmlns:a="http://schemas.openxmlformats.org/drawingml/2006/main">
            <a:off x="571500" y="3590925"/>
            <a:ext cx="952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15372F"/>
                </a:solidFill>
                <a:latin typeface="DejaVu Sans"/>
                <a:ea typeface="DejaVu Sans"/>
                <a:cs typeface="DejaVu Sans"/>
              </a:defRPr>
            </a:pPr>
            <a:r>
              <a:rPr sz="3150" b="1">
                <a:solidFill>
                  <a:srgbClr val="15372F"/>
                </a:solidFill>
                <a:latin typeface="DejaVu Sans"/>
                <a:ea typeface="DejaVu Sans"/>
                <a:cs typeface="DejaVu Sans"/>
              </a:rPr>
              <a:t>01</a:t>
            </a:r>
          </a:p>
        </p:txBody>
      </p:sp>
      <p:sp>
        <p:nvSpPr>
          <p:cNvPr id="8" name="">
            <a:extLst xmlns:a="http://schemas.openxmlformats.org/drawingml/2006/main">
              <a:ext uri="{FF2B5EF4-FFF2-40B4-BE49-F238E27FC236}">
                <a16:creationId xmlns:a16="http://schemas.microsoft.com/office/drawing/2014/main" id="{193AD1F6-ED39-47F7-A228-2619351EACD8}"/>
              </a:ext>
            </a:extLst>
          </p:cNvPr>
          <p:cNvSpPr>
            <a:spLocks xmlns:a="http://schemas.openxmlformats.org/drawingml/2006/main" noGrp="1"/>
          </p:cNvSpPr>
          <p:nvPr/>
        </p:nvSpPr>
        <p:spPr>
          <a:xfrm xmlns:a="http://schemas.openxmlformats.org/drawingml/2006/main">
            <a:off x="1666875" y="3581400"/>
            <a:ext cx="9525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1">
                <a:solidFill>
                  <a:srgbClr val="15372F"/>
                </a:solidFill>
                <a:latin typeface="DejaVu Sans"/>
                <a:ea typeface="DejaVu Sans"/>
                <a:cs typeface="DejaVu Sans"/>
              </a:defRPr>
            </a:pPr>
            <a:r>
              <a:rPr sz="2250" b="1">
                <a:solidFill>
                  <a:srgbClr val="15372F"/>
                </a:solidFill>
                <a:latin typeface="DejaVu Sans"/>
                <a:ea typeface="DejaVu Sans"/>
                <a:cs typeface="DejaVu Sans"/>
              </a:rPr>
              <a:t>Check each exchange</a:t>
            </a:r>
          </a:p>
        </p:txBody>
      </p:sp>
      <p:sp>
        <p:nvSpPr>
          <p:cNvPr id="9" name="">
            <a:extLst xmlns:a="http://schemas.openxmlformats.org/drawingml/2006/main">
              <a:ext uri="{FF2B5EF4-FFF2-40B4-BE49-F238E27FC236}">
                <a16:creationId xmlns:a16="http://schemas.microsoft.com/office/drawing/2014/main" id="{55A0331B-E3B6-483C-A266-3C9349DE04B6}"/>
              </a:ext>
            </a:extLst>
          </p:cNvPr>
          <p:cNvSpPr>
            <a:spLocks xmlns:a="http://schemas.openxmlformats.org/drawingml/2006/main" noGrp="1"/>
          </p:cNvSpPr>
          <p:nvPr/>
        </p:nvSpPr>
        <p:spPr>
          <a:xfrm xmlns:a="http://schemas.openxmlformats.org/drawingml/2006/main">
            <a:off x="1666875" y="4067175"/>
            <a:ext cx="947737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15372F"/>
                </a:solidFill>
                <a:latin typeface="DejaVu Sans"/>
                <a:ea typeface="DejaVu Sans"/>
                <a:cs typeface="DejaVu Sans"/>
              </a:defRPr>
            </a:pPr>
            <a:r>
              <a:rPr sz="1875" b="0">
                <a:solidFill>
                  <a:srgbClr val="15372F"/>
                </a:solidFill>
                <a:latin typeface="DejaVu Sans"/>
                <a:ea typeface="DejaVu Sans"/>
                <a:cs typeface="DejaVu Sans"/>
              </a:rPr>
              <a:t>Signatures, request binding, freshness, authority and evidence scope.</a:t>
            </a:r>
          </a:p>
        </p:txBody>
      </p:sp>
      <p:sp>
        <p:nvSpPr>
          <p:cNvPr id="10" name="">
            <a:extLst xmlns:a="http://schemas.openxmlformats.org/drawingml/2006/main">
              <a:ext uri="{FF2B5EF4-FFF2-40B4-BE49-F238E27FC236}">
                <a16:creationId xmlns:a16="http://schemas.microsoft.com/office/drawing/2014/main" id="{3D2E7961-FC05-4C72-BEC8-85F306521637}"/>
              </a:ext>
            </a:extLst>
          </p:cNvPr>
          <p:cNvSpPr>
            <a:spLocks xmlns:a="http://schemas.openxmlformats.org/drawingml/2006/main" noGrp="1"/>
          </p:cNvSpPr>
          <p:nvPr/>
        </p:nvSpPr>
        <p:spPr>
          <a:xfrm xmlns:a="http://schemas.openxmlformats.org/drawingml/2006/main">
            <a:off x="571500" y="4857750"/>
            <a:ext cx="952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15372F"/>
                </a:solidFill>
                <a:latin typeface="DejaVu Sans"/>
                <a:ea typeface="DejaVu Sans"/>
                <a:cs typeface="DejaVu Sans"/>
              </a:defRPr>
            </a:pPr>
            <a:r>
              <a:rPr sz="3150" b="1">
                <a:solidFill>
                  <a:srgbClr val="15372F"/>
                </a:solidFill>
                <a:latin typeface="DejaVu Sans"/>
                <a:ea typeface="DejaVu Sans"/>
                <a:cs typeface="DejaVu Sans"/>
              </a:rPr>
              <a:t>02</a:t>
            </a:r>
          </a:p>
        </p:txBody>
      </p:sp>
      <p:sp>
        <p:nvSpPr>
          <p:cNvPr id="11" name="">
            <a:extLst xmlns:a="http://schemas.openxmlformats.org/drawingml/2006/main">
              <a:ext uri="{FF2B5EF4-FFF2-40B4-BE49-F238E27FC236}">
                <a16:creationId xmlns:a16="http://schemas.microsoft.com/office/drawing/2014/main" id="{AE63ED03-20E7-41FA-BB28-867732A9D4AA}"/>
              </a:ext>
            </a:extLst>
          </p:cNvPr>
          <p:cNvSpPr>
            <a:spLocks xmlns:a="http://schemas.openxmlformats.org/drawingml/2006/main" noGrp="1"/>
          </p:cNvSpPr>
          <p:nvPr/>
        </p:nvSpPr>
        <p:spPr>
          <a:xfrm xmlns:a="http://schemas.openxmlformats.org/drawingml/2006/main">
            <a:off x="1666875" y="4848225"/>
            <a:ext cx="9525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1">
                <a:solidFill>
                  <a:srgbClr val="15372F"/>
                </a:solidFill>
                <a:latin typeface="DejaVu Sans"/>
                <a:ea typeface="DejaVu Sans"/>
                <a:cs typeface="DejaVu Sans"/>
              </a:defRPr>
            </a:pPr>
            <a:r>
              <a:rPr sz="2250" b="1">
                <a:solidFill>
                  <a:srgbClr val="15372F"/>
                </a:solidFill>
                <a:latin typeface="DejaVu Sans"/>
                <a:ea typeface="DejaVu Sans"/>
                <a:cs typeface="DejaVu Sans"/>
              </a:rPr>
              <a:t>Make the result govern the next action</a:t>
            </a:r>
          </a:p>
        </p:txBody>
      </p:sp>
      <p:sp>
        <p:nvSpPr>
          <p:cNvPr id="12" name="">
            <a:extLst xmlns:a="http://schemas.openxmlformats.org/drawingml/2006/main">
              <a:ext uri="{FF2B5EF4-FFF2-40B4-BE49-F238E27FC236}">
                <a16:creationId xmlns:a16="http://schemas.microsoft.com/office/drawing/2014/main" id="{2D3B9CC3-A4D5-4F26-8029-C1231160AF7F}"/>
              </a:ext>
            </a:extLst>
          </p:cNvPr>
          <p:cNvSpPr>
            <a:spLocks xmlns:a="http://schemas.openxmlformats.org/drawingml/2006/main" noGrp="1"/>
          </p:cNvSpPr>
          <p:nvPr/>
        </p:nvSpPr>
        <p:spPr>
          <a:xfrm xmlns:a="http://schemas.openxmlformats.org/drawingml/2006/main">
            <a:off x="1666875" y="5334000"/>
            <a:ext cx="9477375"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15372F"/>
                </a:solidFill>
                <a:latin typeface="DejaVu Sans"/>
                <a:ea typeface="DejaVu Sans"/>
                <a:cs typeface="DejaVu Sans"/>
              </a:defRPr>
            </a:pPr>
            <a:r>
              <a:rPr sz="1875" b="0">
                <a:solidFill>
                  <a:srgbClr val="15372F"/>
                </a:solidFill>
                <a:latin typeface="DejaVu Sans"/>
                <a:ea typeface="DejaVu Sans"/>
                <a:cs typeface="DejaVu Sans"/>
              </a:rPr>
              <a:t>Accept, reject or route an exception under customer policy.</a:t>
            </a:r>
          </a:p>
        </p:txBody>
      </p:sp>
    </p:spTree>
    <p:extLst>
      <p:ext uri="{BB962C8B-B14F-4D97-AF65-F5344CB8AC3E}">
        <p14:creationId xmlns:p14="http://schemas.microsoft.com/office/powerpoint/2010/main" val="1503833494"/>
      </p:ext>
    </p:extLst>
  </p:cSld>
</p:sld>
</file>

<file path=ppt/slides/slide4.xml><?xml version="1.0" encoding="utf-8"?>
<p:sld xmlns:p="http://schemas.openxmlformats.org/presentationml/2006/main">
  <p:cSld>
    <p:bg>
      <p:bgPr>
        <a:solidFill xmlns:a="http://schemas.openxmlformats.org/drawingml/2006/main">
          <a:srgbClr val="F7F8F2"/>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4114E9A-A1F9-45F2-870C-5AA3B3287882}"/>
              </a:ext>
            </a:extLst>
          </p:cNvPr>
          <p:cNvSpPr>
            <a:spLocks xmlns:a="http://schemas.openxmlformats.org/drawingml/2006/main" noGrp="1"/>
          </p:cNvSpPr>
          <p:nvPr/>
        </p:nvSpPr>
        <p:spPr>
          <a:xfrm xmlns:a="http://schemas.openxmlformats.org/drawingml/2006/main">
            <a:off x="571500" y="276225"/>
            <a:ext cx="2476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625" b="1">
                <a:solidFill>
                  <a:srgbClr val="15372F"/>
                </a:solidFill>
                <a:latin typeface="DejaVu Sans"/>
                <a:ea typeface="DejaVu Sans"/>
                <a:cs typeface="DejaVu Sans"/>
              </a:defRPr>
            </a:pPr>
            <a:r>
              <a:rPr sz="2625" b="1">
                <a:solidFill>
                  <a:srgbClr val="15372F"/>
                </a:solidFill>
                <a:latin typeface="DejaVu Sans"/>
                <a:ea typeface="DejaVu Sans"/>
                <a:cs typeface="DejaVu Sans"/>
              </a:rPr>
              <a:t>rootz</a:t>
            </a:r>
          </a:p>
        </p:txBody>
      </p:sp>
      <p:sp>
        <p:nvSpPr>
          <p:cNvPr id="2" name="">
            <a:extLst xmlns:a="http://schemas.openxmlformats.org/drawingml/2006/main">
              <a:ext uri="{FF2B5EF4-FFF2-40B4-BE49-F238E27FC236}">
                <a16:creationId xmlns:a16="http://schemas.microsoft.com/office/drawing/2014/main" id="{5D8D7B18-C299-4C7B-9A00-E05095D81C7B}"/>
              </a:ext>
            </a:extLst>
          </p:cNvPr>
          <p:cNvSpPr>
            <a:spLocks xmlns:a="http://schemas.openxmlformats.org/drawingml/2006/main" noGrp="1"/>
          </p:cNvSpPr>
          <p:nvPr/>
        </p:nvSpPr>
        <p:spPr>
          <a:xfrm xmlns:a="http://schemas.openxmlformats.org/drawingml/2006/main">
            <a:off x="5715000" y="390525"/>
            <a:ext cx="5905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1">
                <a:solidFill>
                  <a:srgbClr val="52655B"/>
                </a:solidFill>
                <a:latin typeface="DejaVu Sans"/>
                <a:ea typeface="DejaVu Sans"/>
                <a:cs typeface="DejaVu Sans"/>
              </a:defRPr>
            </a:pPr>
            <a:r>
              <a:rPr sz="1200" b="1">
                <a:solidFill>
                  <a:srgbClr val="52655B"/>
                </a:solidFill>
                <a:latin typeface="DejaVu Sans"/>
                <a:ea typeface="DejaVu Sans"/>
                <a:cs typeface="DejaVu Sans"/>
              </a:rPr>
              <a:t>GOVERNANCE IN PRACTICE</a:t>
            </a:r>
          </a:p>
        </p:txBody>
      </p:sp>
      <p:sp>
        <p:nvSpPr>
          <p:cNvPr id="3" name="">
            <a:extLst xmlns:a="http://schemas.openxmlformats.org/drawingml/2006/main">
              <a:ext uri="{FF2B5EF4-FFF2-40B4-BE49-F238E27FC236}">
                <a16:creationId xmlns:a16="http://schemas.microsoft.com/office/drawing/2014/main" id="{0FC5EBA7-945B-4DE2-812D-A92AAA909E23}"/>
              </a:ext>
            </a:extLst>
          </p:cNvPr>
          <p:cNvSpPr>
            <a:spLocks xmlns:a="http://schemas.openxmlformats.org/drawingml/2006/main" noGrp="1"/>
          </p:cNvSpPr>
          <p:nvPr/>
        </p:nvSpPr>
        <p:spPr>
          <a:xfrm xmlns:a="http://schemas.openxmlformats.org/drawingml/2006/main">
            <a:off x="571500" y="1133475"/>
            <a:ext cx="10953750" cy="1276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975" b="1">
                <a:solidFill>
                  <a:srgbClr val="15372F"/>
                </a:solidFill>
                <a:latin typeface="DejaVu Sans"/>
                <a:ea typeface="DejaVu Sans"/>
                <a:cs typeface="DejaVu Sans"/>
              </a:defRPr>
            </a:pPr>
            <a:r>
              <a:rPr sz="3975" b="1">
                <a:solidFill>
                  <a:srgbClr val="15372F"/>
                </a:solidFill>
                <a:latin typeface="DejaVu Sans"/>
                <a:ea typeface="DejaVu Sans"/>
                <a:cs typeface="DejaVu Sans"/>
              </a:rPr>
              <a:t>The next action needs</a:t>
            </a:r>
          </a:p>
          <a:p xmlns:a="http://schemas.openxmlformats.org/drawingml/2006/main">
            <a:pPr>
              <a:buNone/>
              <a:defRPr sz="3975" b="1">
                <a:solidFill>
                  <a:srgbClr val="15372F"/>
                </a:solidFill>
                <a:latin typeface="DejaVu Sans"/>
                <a:ea typeface="DejaVu Sans"/>
                <a:cs typeface="DejaVu Sans"/>
              </a:defRPr>
            </a:pPr>
            <a:r>
              <a:rPr sz="3975" b="1">
                <a:solidFill>
                  <a:srgbClr val="15372F"/>
                </a:solidFill>
                <a:latin typeface="DejaVu Sans"/>
                <a:ea typeface="DejaVu Sans"/>
                <a:cs typeface="DejaVu Sans"/>
              </a:rPr>
              <a:t>a basis it can verify</a:t>
            </a:r>
          </a:p>
        </p:txBody>
      </p:sp>
      <p:sp>
        <p:nvSpPr>
          <p:cNvPr id="4" name="">
            <a:extLst xmlns:a="http://schemas.openxmlformats.org/drawingml/2006/main">
              <a:ext uri="{FF2B5EF4-FFF2-40B4-BE49-F238E27FC236}">
                <a16:creationId xmlns:a16="http://schemas.microsoft.com/office/drawing/2014/main" id="{4F1E7945-1AEA-461A-BA75-33DBAB771B0C}"/>
              </a:ext>
            </a:extLst>
          </p:cNvPr>
          <p:cNvSpPr>
            <a:spLocks xmlns:a="http://schemas.openxmlformats.org/drawingml/2006/main" noGrp="1"/>
          </p:cNvSpPr>
          <p:nvPr/>
        </p:nvSpPr>
        <p:spPr>
          <a:xfrm xmlns:a="http://schemas.openxmlformats.org/drawingml/2006/main">
            <a:off x="571500" y="2438400"/>
            <a:ext cx="10810875"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15372F"/>
                </a:solidFill>
                <a:latin typeface="DejaVu Sans"/>
                <a:ea typeface="DejaVu Sans"/>
                <a:cs typeface="DejaVu Sans"/>
              </a:defRPr>
            </a:pPr>
            <a:r>
              <a:rPr sz="1950" b="0">
                <a:solidFill>
                  <a:srgbClr val="15372F"/>
                </a:solidFill>
                <a:latin typeface="DejaVu Sans"/>
                <a:ea typeface="DejaVu Sans"/>
                <a:cs typeface="DejaVu Sans"/>
              </a:rPr>
              <a:t>A tool response, a licence renewal and a permit assessment carry evidence of authority and how the result was produced.</a:t>
            </a:r>
          </a:p>
        </p:txBody>
      </p:sp>
      <p:sp>
        <p:nvSpPr>
          <p:cNvPr id="5" name="">
            <a:extLst xmlns:a="http://schemas.openxmlformats.org/drawingml/2006/main">
              <a:ext uri="{FF2B5EF4-FFF2-40B4-BE49-F238E27FC236}">
                <a16:creationId xmlns:a16="http://schemas.microsoft.com/office/drawing/2014/main" id="{9A5A2572-6CB0-4DB6-83B4-77B90BD9E4AB}"/>
              </a:ext>
            </a:extLst>
          </p:cNvPr>
          <p:cNvSpPr>
            <a:spLocks xmlns:a="http://schemas.openxmlformats.org/drawingml/2006/main" noGrp="1"/>
          </p:cNvSpPr>
          <p:nvPr/>
        </p:nvSpPr>
        <p:spPr>
          <a:xfrm xmlns:a="http://schemas.openxmlformats.org/drawingml/2006/main">
            <a:off x="571500" y="6362700"/>
            <a:ext cx="723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55B"/>
                </a:solidFill>
                <a:latin typeface="DejaVu Sans"/>
                <a:ea typeface="DejaVu Sans"/>
                <a:cs typeface="DejaVu Sans"/>
              </a:defRPr>
            </a:pPr>
            <a:r>
              <a:rPr sz="1200" b="0">
                <a:solidFill>
                  <a:srgbClr val="52655B"/>
                </a:solidFill>
                <a:latin typeface="DejaVu Sans"/>
                <a:ea typeface="DejaVu Sans"/>
                <a:cs typeface="DejaVu Sans"/>
              </a:rPr>
              <a:t>datacenters.rootz.global</a:t>
            </a:r>
          </a:p>
        </p:txBody>
      </p:sp>
      <p:sp>
        <p:nvSpPr>
          <p:cNvPr id="6" name="">
            <a:extLst xmlns:a="http://schemas.openxmlformats.org/drawingml/2006/main">
              <a:ext uri="{FF2B5EF4-FFF2-40B4-BE49-F238E27FC236}">
                <a16:creationId xmlns:a16="http://schemas.microsoft.com/office/drawing/2014/main" id="{708C3582-DF93-4E1F-A278-4F76D2C86B6C}"/>
              </a:ext>
            </a:extLst>
          </p:cNvPr>
          <p:cNvSpPr>
            <a:spLocks xmlns:a="http://schemas.openxmlformats.org/drawingml/2006/main" noGrp="1"/>
          </p:cNvSpPr>
          <p:nvPr/>
        </p:nvSpPr>
        <p:spPr>
          <a:xfrm xmlns:a="http://schemas.openxmlformats.org/drawingml/2006/main">
            <a:off x="10477500" y="6362700"/>
            <a:ext cx="11620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55B"/>
                </a:solidFill>
                <a:latin typeface="DejaVu Sans"/>
                <a:ea typeface="DejaVu Sans"/>
                <a:cs typeface="DejaVu Sans"/>
              </a:defRPr>
            </a:pPr>
            <a:r>
              <a:rPr sz="1200" b="0">
                <a:solidFill>
                  <a:srgbClr val="52655B"/>
                </a:solidFill>
                <a:latin typeface="DejaVu Sans"/>
                <a:ea typeface="DejaVu Sans"/>
                <a:cs typeface="DejaVu Sans"/>
              </a:rPr>
              <a:t>04  /  12</a:t>
            </a:r>
          </a:p>
        </p:txBody>
      </p:sp>
      <p:graphicFrame>
        <p:nvGraphicFramePr>
          <p:cNvPr id="16" name=""/>
          <p:cNvGraphicFramePr/>
          <p:nvPr/>
        </p:nvGraphicFramePr>
        <p:xfrm>
          <a:off xmlns:a="http://schemas.openxmlformats.org/drawingml/2006/main" x="571500" y="3409950"/>
          <a:ext xmlns:a="http://schemas.openxmlformats.org/drawingml/2006/main" cx="11049000" cy="2466975"/>
        </p:xfrm>
        <a:graphic xmlns:a="http://schemas.openxmlformats.org/drawingml/2006/main">
          <a:graphicData uri="http://schemas.openxmlformats.org/drawingml/2006/table">
            <a:tbl>
              <a:tblPr/>
              <a:tblGrid>
                <a:gridCol w="3143250"/>
                <a:gridCol w="7905750"/>
              </a:tblGrid>
              <a:tr h="616744">
                <a:tc>
                  <a:txBody>
                    <a:bodyPr/>
                    <a:lstStyle/>
                    <a:p>
                      <a:r>
                        <a:rPr sz="1500" b="1">
                          <a:solidFill>
                            <a:srgbClr val="F7F8F2"/>
                          </a:solidFill>
                          <a:latin typeface="DejaVu Sans"/>
                          <a:ea typeface="DejaVu Sans"/>
                          <a:cs typeface="DejaVu Sans"/>
                        </a:rPr>
                        <a:t>The question</a:t>
                      </a:r>
                    </a:p>
                  </a:txBody>
                  <a:tcPr marL="152400" marR="152400" marT="95250" marB="95250" anchor="ctr">
                    <a:solidFill>
                      <a:srgbClr val="15372F"/>
                    </a:solidFill>
                  </a:tcPr>
                </a:tc>
                <a:tc>
                  <a:txBody>
                    <a:bodyPr/>
                    <a:lstStyle/>
                    <a:p>
                      <a:r>
                        <a:rPr sz="1500" b="1">
                          <a:solidFill>
                            <a:srgbClr val="F7F8F2"/>
                          </a:solidFill>
                          <a:latin typeface="DejaVu Sans"/>
                          <a:ea typeface="DejaVu Sans"/>
                          <a:cs typeface="DejaVu Sans"/>
                        </a:rPr>
                        <a:t>Evidence the recipient needs</a:t>
                      </a:r>
                    </a:p>
                  </a:txBody>
                  <a:tcPr marL="152400" marR="152400" marT="95250" marB="95250" anchor="ctr">
                    <a:solidFill>
                      <a:srgbClr val="15372F"/>
                    </a:solidFill>
                  </a:tcPr>
                </a:tc>
              </a:tr>
              <a:tr h="616744">
                <a:tc>
                  <a:txBody>
                    <a:bodyPr/>
                    <a:lstStyle/>
                    <a:p>
                      <a:r>
                        <a:rPr sz="1725" b="1">
                          <a:solidFill>
                            <a:srgbClr val="15372F"/>
                          </a:solidFill>
                          <a:latin typeface="DejaVu Sans"/>
                          <a:ea typeface="DejaVu Sans"/>
                          <a:cs typeface="DejaVu Sans"/>
                        </a:rPr>
                        <a:t>Where did it come from?</a:t>
                      </a:r>
                    </a:p>
                  </a:txBody>
                  <a:tcPr marL="152400" marR="152400" marT="95250" marB="95250" anchor="ctr">
                    <a:solidFill>
                      <a:srgbClr val="F7F8F2"/>
                    </a:solidFill>
                  </a:tcPr>
                </a:tc>
                <a:tc>
                  <a:txBody>
                    <a:bodyPr/>
                    <a:lstStyle/>
                    <a:p>
                      <a:r>
                        <a:rPr sz="1725" b="0">
                          <a:solidFill>
                            <a:srgbClr val="15372F"/>
                          </a:solidFill>
                          <a:latin typeface="DejaVu Sans"/>
                          <a:ea typeface="DejaVu Sans"/>
                          <a:cs typeface="DejaVu Sans"/>
                        </a:rPr>
                        <a:t>Source, version, retrieval context and stated quality checks.</a:t>
                      </a:r>
                    </a:p>
                  </a:txBody>
                  <a:tcPr marL="152400" marR="152400" marT="95250" marB="95250" anchor="ctr">
                    <a:solidFill>
                      <a:srgbClr val="F7F8F2"/>
                    </a:solidFill>
                  </a:tcPr>
                </a:tc>
              </a:tr>
              <a:tr h="616744">
                <a:tc>
                  <a:txBody>
                    <a:bodyPr/>
                    <a:lstStyle/>
                    <a:p>
                      <a:r>
                        <a:rPr sz="1725" b="1">
                          <a:solidFill>
                            <a:srgbClr val="15372F"/>
                          </a:solidFill>
                          <a:latin typeface="DejaVu Sans"/>
                          <a:ea typeface="DejaVu Sans"/>
                          <a:cs typeface="DejaVu Sans"/>
                        </a:rPr>
                        <a:t>Who could authorize it?</a:t>
                      </a:r>
                    </a:p>
                  </a:txBody>
                  <a:tcPr marL="152400" marR="152400" marT="95250" marB="95250" anchor="ctr">
                    <a:solidFill>
                      <a:srgbClr val="EEF2E9"/>
                    </a:solidFill>
                  </a:tcPr>
                </a:tc>
                <a:tc>
                  <a:txBody>
                    <a:bodyPr/>
                    <a:lstStyle/>
                    <a:p>
                      <a:r>
                        <a:rPr sz="1725" b="0">
                          <a:solidFill>
                            <a:srgbClr val="15372F"/>
                          </a:solidFill>
                          <a:latin typeface="DejaVu Sans"/>
                          <a:ea typeface="DejaVu Sans"/>
                          <a:cs typeface="DejaVu Sans"/>
                        </a:rPr>
                        <a:t>Principal, delegated scope, intended service and validity.</a:t>
                      </a:r>
                    </a:p>
                  </a:txBody>
                  <a:tcPr marL="152400" marR="152400" marT="95250" marB="95250" anchor="ctr">
                    <a:solidFill>
                      <a:srgbClr val="EEF2E9"/>
                    </a:solidFill>
                  </a:tcPr>
                </a:tc>
              </a:tr>
              <a:tr h="616744">
                <a:tc>
                  <a:txBody>
                    <a:bodyPr/>
                    <a:lstStyle/>
                    <a:p>
                      <a:r>
                        <a:rPr sz="1725" b="1">
                          <a:solidFill>
                            <a:srgbClr val="15372F"/>
                          </a:solidFill>
                          <a:latin typeface="DejaVu Sans"/>
                          <a:ea typeface="DejaVu Sans"/>
                          <a:cs typeface="DejaVu Sans"/>
                        </a:rPr>
                        <a:t>What produced this result?</a:t>
                      </a:r>
                    </a:p>
                  </a:txBody>
                  <a:tcPr marL="152400" marR="152400" marT="95250" marB="95250" anchor="ctr">
                    <a:solidFill>
                      <a:srgbClr val="F7F8F2"/>
                    </a:solidFill>
                  </a:tcPr>
                </a:tc>
                <a:tc>
                  <a:txBody>
                    <a:bodyPr/>
                    <a:lstStyle/>
                    <a:p>
                      <a:r>
                        <a:rPr sz="1725" b="0">
                          <a:solidFill>
                            <a:srgbClr val="15372F"/>
                          </a:solidFill>
                          <a:latin typeface="DejaVu Sans"/>
                          <a:ea typeface="DejaVu Sans"/>
                          <a:cs typeface="DejaVu Sans"/>
                        </a:rPr>
                        <a:t>The exact request, output and available process evidence.</a:t>
                      </a:r>
                    </a:p>
                  </a:txBody>
                  <a:tcPr marL="152400" marR="152400" marT="95250" marB="95250" anchor="ctr">
                    <a:solidFill>
                      <a:srgbClr val="F7F8F2"/>
                    </a:solidFill>
                  </a:tcPr>
                </a:tc>
              </a:tr>
            </a:tbl>
          </a:graphicData>
        </a:graphic>
      </p:graphicFrame>
    </p:spTree>
    <p:extLst>
      <p:ext uri="{BB962C8B-B14F-4D97-AF65-F5344CB8AC3E}">
        <p14:creationId xmlns:p14="http://schemas.microsoft.com/office/powerpoint/2010/main" val="1755228062"/>
      </p:ext>
    </p:extLst>
  </p:cSld>
</p:sld>
</file>

<file path=ppt/slides/slide5.xml><?xml version="1.0" encoding="utf-8"?>
<p:sld xmlns:p="http://schemas.openxmlformats.org/presentationml/2006/main">
  <p:cSld>
    <p:bg>
      <p:bgPr>
        <a:solidFill xmlns:a="http://schemas.openxmlformats.org/drawingml/2006/main">
          <a:srgbClr val="F7F8F2"/>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A34AA9D8-BEE3-4DE3-A6F2-E409F5D460A0}"/>
              </a:ext>
            </a:extLst>
          </p:cNvPr>
          <p:cNvSpPr>
            <a:spLocks xmlns:a="http://schemas.openxmlformats.org/drawingml/2006/main" noGrp="1"/>
          </p:cNvSpPr>
          <p:nvPr/>
        </p:nvSpPr>
        <p:spPr>
          <a:xfrm xmlns:a="http://schemas.openxmlformats.org/drawingml/2006/main">
            <a:off x="571500" y="276225"/>
            <a:ext cx="2476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625" b="1">
                <a:solidFill>
                  <a:srgbClr val="15372F"/>
                </a:solidFill>
                <a:latin typeface="DejaVu Sans"/>
                <a:ea typeface="DejaVu Sans"/>
                <a:cs typeface="DejaVu Sans"/>
              </a:defRPr>
            </a:pPr>
            <a:r>
              <a:rPr sz="2625" b="1">
                <a:solidFill>
                  <a:srgbClr val="15372F"/>
                </a:solidFill>
                <a:latin typeface="DejaVu Sans"/>
                <a:ea typeface="DejaVu Sans"/>
                <a:cs typeface="DejaVu Sans"/>
              </a:rPr>
              <a:t>rootz</a:t>
            </a:r>
          </a:p>
        </p:txBody>
      </p:sp>
      <p:sp>
        <p:nvSpPr>
          <p:cNvPr id="2" name="">
            <a:extLst xmlns:a="http://schemas.openxmlformats.org/drawingml/2006/main">
              <a:ext uri="{FF2B5EF4-FFF2-40B4-BE49-F238E27FC236}">
                <a16:creationId xmlns:a16="http://schemas.microsoft.com/office/drawing/2014/main" id="{0AFDA331-0741-42E6-AD12-FEB31970FF4B}"/>
              </a:ext>
            </a:extLst>
          </p:cNvPr>
          <p:cNvSpPr>
            <a:spLocks xmlns:a="http://schemas.openxmlformats.org/drawingml/2006/main" noGrp="1"/>
          </p:cNvSpPr>
          <p:nvPr/>
        </p:nvSpPr>
        <p:spPr>
          <a:xfrm xmlns:a="http://schemas.openxmlformats.org/drawingml/2006/main">
            <a:off x="5715000" y="390525"/>
            <a:ext cx="5905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1">
                <a:solidFill>
                  <a:srgbClr val="52655B"/>
                </a:solidFill>
                <a:latin typeface="DejaVu Sans"/>
                <a:ea typeface="DejaVu Sans"/>
                <a:cs typeface="DejaVu Sans"/>
              </a:defRPr>
            </a:pPr>
            <a:r>
              <a:rPr sz="1200" b="1">
                <a:solidFill>
                  <a:srgbClr val="52655B"/>
                </a:solidFill>
                <a:latin typeface="DejaVu Sans"/>
                <a:ea typeface="DejaVu Sans"/>
                <a:cs typeface="DejaVu Sans"/>
              </a:rPr>
              <a:t>WHAT ROOTZ PROVIDES</a:t>
            </a:r>
          </a:p>
        </p:txBody>
      </p:sp>
      <p:sp>
        <p:nvSpPr>
          <p:cNvPr id="3" name="">
            <a:extLst xmlns:a="http://schemas.openxmlformats.org/drawingml/2006/main">
              <a:ext uri="{FF2B5EF4-FFF2-40B4-BE49-F238E27FC236}">
                <a16:creationId xmlns:a16="http://schemas.microsoft.com/office/drawing/2014/main" id="{D270723B-A1D2-4E07-BF8C-EEB334CD17EB}"/>
              </a:ext>
            </a:extLst>
          </p:cNvPr>
          <p:cNvSpPr>
            <a:spLocks xmlns:a="http://schemas.openxmlformats.org/drawingml/2006/main" noGrp="1"/>
          </p:cNvSpPr>
          <p:nvPr/>
        </p:nvSpPr>
        <p:spPr>
          <a:xfrm xmlns:a="http://schemas.openxmlformats.org/drawingml/2006/main">
            <a:off x="571500" y="1133475"/>
            <a:ext cx="10953750" cy="1276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975" b="1">
                <a:solidFill>
                  <a:srgbClr val="15372F"/>
                </a:solidFill>
                <a:latin typeface="DejaVu Sans"/>
                <a:ea typeface="DejaVu Sans"/>
                <a:cs typeface="DejaVu Sans"/>
              </a:defRPr>
            </a:pPr>
            <a:r>
              <a:rPr sz="3975" b="1">
                <a:solidFill>
                  <a:srgbClr val="15372F"/>
                </a:solidFill>
                <a:latin typeface="DejaVu Sans"/>
                <a:ea typeface="DejaVu Sans"/>
                <a:cs typeface="DejaVu Sans"/>
              </a:rPr>
              <a:t>Components with</a:t>
            </a:r>
          </a:p>
          <a:p xmlns:a="http://schemas.openxmlformats.org/drawingml/2006/main">
            <a:pPr>
              <a:buNone/>
              <a:defRPr sz="3975" b="1">
                <a:solidFill>
                  <a:srgbClr val="15372F"/>
                </a:solidFill>
                <a:latin typeface="DejaVu Sans"/>
                <a:ea typeface="DejaVu Sans"/>
                <a:cs typeface="DejaVu Sans"/>
              </a:defRPr>
            </a:pPr>
            <a:r>
              <a:rPr sz="3975" b="1">
                <a:solidFill>
                  <a:srgbClr val="15372F"/>
                </a:solidFill>
                <a:latin typeface="DejaVu Sans"/>
                <a:ea typeface="DejaVu Sans"/>
                <a:cs typeface="DejaVu Sans"/>
              </a:rPr>
              <a:t>a defined integration scope.</a:t>
            </a:r>
          </a:p>
        </p:txBody>
      </p:sp>
      <p:sp>
        <p:nvSpPr>
          <p:cNvPr id="4" name="">
            <a:extLst xmlns:a="http://schemas.openxmlformats.org/drawingml/2006/main">
              <a:ext uri="{FF2B5EF4-FFF2-40B4-BE49-F238E27FC236}">
                <a16:creationId xmlns:a16="http://schemas.microsoft.com/office/drawing/2014/main" id="{AD8B4983-5E9F-4921-899D-203317F9A47F}"/>
              </a:ext>
            </a:extLst>
          </p:cNvPr>
          <p:cNvSpPr>
            <a:spLocks xmlns:a="http://schemas.openxmlformats.org/drawingml/2006/main" noGrp="1"/>
          </p:cNvSpPr>
          <p:nvPr/>
        </p:nvSpPr>
        <p:spPr>
          <a:xfrm xmlns:a="http://schemas.openxmlformats.org/drawingml/2006/main">
            <a:off x="571500" y="2438400"/>
            <a:ext cx="10810875"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15372F"/>
                </a:solidFill>
                <a:latin typeface="DejaVu Sans"/>
                <a:ea typeface="DejaVu Sans"/>
                <a:cs typeface="DejaVu Sans"/>
              </a:defRPr>
            </a:pPr>
            <a:r>
              <a:rPr sz="1950" b="0">
                <a:solidFill>
                  <a:srgbClr val="15372F"/>
                </a:solidFill>
                <a:latin typeface="DejaVu Sans"/>
                <a:ea typeface="DejaVu Sans"/>
                <a:cs typeface="DejaVu Sans"/>
              </a:rPr>
              <a:t>Rootz connects the application, its infrastructure and the system that consumes the result.</a:t>
            </a:r>
          </a:p>
        </p:txBody>
      </p:sp>
      <p:sp>
        <p:nvSpPr>
          <p:cNvPr id="5" name="">
            <a:extLst xmlns:a="http://schemas.openxmlformats.org/drawingml/2006/main">
              <a:ext uri="{FF2B5EF4-FFF2-40B4-BE49-F238E27FC236}">
                <a16:creationId xmlns:a16="http://schemas.microsoft.com/office/drawing/2014/main" id="{BA8EE65D-070A-4BE8-8526-FC5193022602}"/>
              </a:ext>
            </a:extLst>
          </p:cNvPr>
          <p:cNvSpPr>
            <a:spLocks xmlns:a="http://schemas.openxmlformats.org/drawingml/2006/main" noGrp="1"/>
          </p:cNvSpPr>
          <p:nvPr/>
        </p:nvSpPr>
        <p:spPr>
          <a:xfrm xmlns:a="http://schemas.openxmlformats.org/drawingml/2006/main">
            <a:off x="571500" y="6362700"/>
            <a:ext cx="723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55B"/>
                </a:solidFill>
                <a:latin typeface="DejaVu Sans"/>
                <a:ea typeface="DejaVu Sans"/>
                <a:cs typeface="DejaVu Sans"/>
              </a:defRPr>
            </a:pPr>
            <a:r>
              <a:rPr sz="1200" b="0">
                <a:solidFill>
                  <a:srgbClr val="52655B"/>
                </a:solidFill>
                <a:latin typeface="DejaVu Sans"/>
                <a:ea typeface="DejaVu Sans"/>
                <a:cs typeface="DejaVu Sans"/>
              </a:rPr>
              <a:t>datacenters.rootz.global</a:t>
            </a:r>
          </a:p>
        </p:txBody>
      </p:sp>
      <p:sp>
        <p:nvSpPr>
          <p:cNvPr id="6" name="">
            <a:extLst xmlns:a="http://schemas.openxmlformats.org/drawingml/2006/main">
              <a:ext uri="{FF2B5EF4-FFF2-40B4-BE49-F238E27FC236}">
                <a16:creationId xmlns:a16="http://schemas.microsoft.com/office/drawing/2014/main" id="{119220A7-8078-49CA-88D2-6B8E918C8D95}"/>
              </a:ext>
            </a:extLst>
          </p:cNvPr>
          <p:cNvSpPr>
            <a:spLocks xmlns:a="http://schemas.openxmlformats.org/drawingml/2006/main" noGrp="1"/>
          </p:cNvSpPr>
          <p:nvPr/>
        </p:nvSpPr>
        <p:spPr>
          <a:xfrm xmlns:a="http://schemas.openxmlformats.org/drawingml/2006/main">
            <a:off x="10477500" y="6362700"/>
            <a:ext cx="11620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55B"/>
                </a:solidFill>
                <a:latin typeface="DejaVu Sans"/>
                <a:ea typeface="DejaVu Sans"/>
                <a:cs typeface="DejaVu Sans"/>
              </a:defRPr>
            </a:pPr>
            <a:r>
              <a:rPr sz="1200" b="0">
                <a:solidFill>
                  <a:srgbClr val="52655B"/>
                </a:solidFill>
                <a:latin typeface="DejaVu Sans"/>
                <a:ea typeface="DejaVu Sans"/>
                <a:cs typeface="DejaVu Sans"/>
              </a:rPr>
              <a:t>05  /  12</a:t>
            </a:r>
          </a:p>
        </p:txBody>
      </p:sp>
      <p:graphicFrame>
        <p:nvGraphicFramePr>
          <p:cNvPr id="16" name=""/>
          <p:cNvGraphicFramePr/>
          <p:nvPr/>
        </p:nvGraphicFramePr>
        <p:xfrm>
          <a:off xmlns:a="http://schemas.openxmlformats.org/drawingml/2006/main" x="571500" y="3324225"/>
          <a:ext xmlns:a="http://schemas.openxmlformats.org/drawingml/2006/main" cx="11049000" cy="2762250"/>
        </p:xfrm>
        <a:graphic xmlns:a="http://schemas.openxmlformats.org/drawingml/2006/main">
          <a:graphicData uri="http://schemas.openxmlformats.org/drawingml/2006/table">
            <a:tbl>
              <a:tblPr/>
              <a:tblGrid>
                <a:gridCol w="3810000"/>
                <a:gridCol w="7239000"/>
              </a:tblGrid>
              <a:tr h="394607">
                <a:tc>
                  <a:txBody>
                    <a:bodyPr/>
                    <a:lstStyle/>
                    <a:p>
                      <a:r>
                        <a:rPr sz="1500" b="1">
                          <a:solidFill>
                            <a:srgbClr val="F7F8F2"/>
                          </a:solidFill>
                          <a:latin typeface="DejaVu Sans"/>
                          <a:ea typeface="DejaVu Sans"/>
                          <a:cs typeface="DejaVu Sans"/>
                        </a:rPr>
                        <a:t>Component</a:t>
                      </a:r>
                    </a:p>
                  </a:txBody>
                  <a:tcPr marL="152400" marR="152400" marT="95250" marB="95250" anchor="ctr">
                    <a:solidFill>
                      <a:srgbClr val="15372F"/>
                    </a:solidFill>
                  </a:tcPr>
                </a:tc>
                <a:tc>
                  <a:txBody>
                    <a:bodyPr/>
                    <a:lstStyle/>
                    <a:p>
                      <a:r>
                        <a:rPr sz="1500" b="1">
                          <a:solidFill>
                            <a:srgbClr val="F7F8F2"/>
                          </a:solidFill>
                          <a:latin typeface="DejaVu Sans"/>
                          <a:ea typeface="DejaVu Sans"/>
                          <a:cs typeface="DejaVu Sans"/>
                        </a:rPr>
                        <a:t>Contribution</a:t>
                      </a:r>
                    </a:p>
                  </a:txBody>
                  <a:tcPr marL="152400" marR="152400" marT="95250" marB="95250" anchor="ctr">
                    <a:solidFill>
                      <a:srgbClr val="15372F"/>
                    </a:solidFill>
                  </a:tcPr>
                </a:tc>
              </a:tr>
              <a:tr h="394607">
                <a:tc>
                  <a:txBody>
                    <a:bodyPr/>
                    <a:lstStyle/>
                    <a:p>
                      <a:r>
                        <a:rPr sz="1500" b="1">
                          <a:solidFill>
                            <a:srgbClr val="15372F"/>
                          </a:solidFill>
                          <a:latin typeface="DejaVu Sans"/>
                          <a:ea typeface="DejaVu Sans"/>
                          <a:cs typeface="DejaVu Sans"/>
                        </a:rPr>
                        <a:t>Authority + signed requests</a:t>
                      </a:r>
                    </a:p>
                  </a:txBody>
                  <a:tcPr marL="152400" marR="152400" marT="95250" marB="95250" anchor="ctr">
                    <a:solidFill>
                      <a:srgbClr val="F7F8F2"/>
                    </a:solidFill>
                  </a:tcPr>
                </a:tc>
                <a:tc>
                  <a:txBody>
                    <a:bodyPr/>
                    <a:lstStyle/>
                    <a:p>
                      <a:r>
                        <a:rPr sz="1500" b="0">
                          <a:solidFill>
                            <a:srgbClr val="15372F"/>
                          </a:solidFill>
                          <a:latin typeface="DejaVu Sans"/>
                          <a:ea typeface="DejaVu Sans"/>
                          <a:cs typeface="DejaVu Sans"/>
                        </a:rPr>
                        <a:t>Connect instructions to principals, scope and validity.</a:t>
                      </a:r>
                    </a:p>
                  </a:txBody>
                  <a:tcPr marL="152400" marR="152400" marT="95250" marB="95250" anchor="ctr">
                    <a:solidFill>
                      <a:srgbClr val="F7F8F2"/>
                    </a:solidFill>
                  </a:tcPr>
                </a:tc>
              </a:tr>
              <a:tr h="394607">
                <a:tc>
                  <a:txBody>
                    <a:bodyPr/>
                    <a:lstStyle/>
                    <a:p>
                      <a:r>
                        <a:rPr sz="1500" b="1">
                          <a:solidFill>
                            <a:srgbClr val="15372F"/>
                          </a:solidFill>
                          <a:latin typeface="DejaVu Sans"/>
                          <a:ea typeface="DejaVu Sans"/>
                          <a:cs typeface="DejaVu Sans"/>
                        </a:rPr>
                        <a:t>Data with Origin</a:t>
                      </a:r>
                    </a:p>
                  </a:txBody>
                  <a:tcPr marL="152400" marR="152400" marT="95250" marB="95250" anchor="ctr">
                    <a:solidFill>
                      <a:srgbClr val="EEF2E9"/>
                    </a:solidFill>
                  </a:tcPr>
                </a:tc>
                <a:tc>
                  <a:txBody>
                    <a:bodyPr/>
                    <a:lstStyle/>
                    <a:p>
                      <a:r>
                        <a:rPr sz="1500" b="0">
                          <a:solidFill>
                            <a:srgbClr val="15372F"/>
                          </a:solidFill>
                          <a:latin typeface="DejaVu Sans"/>
                          <a:ea typeface="DejaVu Sans"/>
                          <a:cs typeface="DejaVu Sans"/>
                        </a:rPr>
                        <a:t>Preserve source evidence and defined quality checks.</a:t>
                      </a:r>
                    </a:p>
                  </a:txBody>
                  <a:tcPr marL="152400" marR="152400" marT="95250" marB="95250" anchor="ctr">
                    <a:solidFill>
                      <a:srgbClr val="EEF2E9"/>
                    </a:solidFill>
                  </a:tcPr>
                </a:tc>
              </a:tr>
              <a:tr h="394607">
                <a:tc>
                  <a:txBody>
                    <a:bodyPr/>
                    <a:lstStyle/>
                    <a:p>
                      <a:r>
                        <a:rPr sz="1500" b="1">
                          <a:solidFill>
                            <a:srgbClr val="15372F"/>
                          </a:solidFill>
                          <a:latin typeface="DejaVu Sans"/>
                          <a:ea typeface="DejaVu Sans"/>
                          <a:cs typeface="DejaVu Sans"/>
                        </a:rPr>
                        <a:t>Binder</a:t>
                      </a:r>
                    </a:p>
                  </a:txBody>
                  <a:tcPr marL="152400" marR="152400" marT="95250" marB="95250" anchor="ctr">
                    <a:solidFill>
                      <a:srgbClr val="F7F8F2"/>
                    </a:solidFill>
                  </a:tcPr>
                </a:tc>
                <a:tc>
                  <a:txBody>
                    <a:bodyPr/>
                    <a:lstStyle/>
                    <a:p>
                      <a:r>
                        <a:rPr sz="1500" b="0">
                          <a:solidFill>
                            <a:srgbClr val="15372F"/>
                          </a:solidFill>
                          <a:latin typeface="DejaVu Sans"/>
                          <a:ea typeface="DejaVu Sans"/>
                          <a:cs typeface="DejaVu Sans"/>
                        </a:rPr>
                        <a:t>Bind the request, result and available measurements.</a:t>
                      </a:r>
                    </a:p>
                  </a:txBody>
                  <a:tcPr marL="152400" marR="152400" marT="95250" marB="95250" anchor="ctr">
                    <a:solidFill>
                      <a:srgbClr val="F7F8F2"/>
                    </a:solidFill>
                  </a:tcPr>
                </a:tc>
              </a:tr>
              <a:tr h="394607">
                <a:tc>
                  <a:txBody>
                    <a:bodyPr/>
                    <a:lstStyle/>
                    <a:p>
                      <a:r>
                        <a:rPr sz="1500" b="1">
                          <a:solidFill>
                            <a:srgbClr val="15372F"/>
                          </a:solidFill>
                          <a:latin typeface="DejaVu Sans"/>
                          <a:ea typeface="DejaVu Sans"/>
                          <a:cs typeface="DejaVu Sans"/>
                        </a:rPr>
                        <a:t>Signed message profiles</a:t>
                      </a:r>
                    </a:p>
                  </a:txBody>
                  <a:tcPr marL="152400" marR="152400" marT="95250" marB="95250" anchor="ctr">
                    <a:solidFill>
                      <a:srgbClr val="EEF2E9"/>
                    </a:solidFill>
                  </a:tcPr>
                </a:tc>
                <a:tc>
                  <a:txBody>
                    <a:bodyPr/>
                    <a:lstStyle/>
                    <a:p>
                      <a:r>
                        <a:rPr sz="1500" b="0">
                          <a:solidFill>
                            <a:srgbClr val="15372F"/>
                          </a:solidFill>
                          <a:latin typeface="DejaVu Sans"/>
                          <a:ea typeface="DejaVu Sans"/>
                          <a:cs typeface="DejaVu Sans"/>
                        </a:rPr>
                        <a:t>Cover content, context, request binding and time.</a:t>
                      </a:r>
                    </a:p>
                  </a:txBody>
                  <a:tcPr marL="152400" marR="152400" marT="95250" marB="95250" anchor="ctr">
                    <a:solidFill>
                      <a:srgbClr val="EEF2E9"/>
                    </a:solidFill>
                  </a:tcPr>
                </a:tc>
              </a:tr>
              <a:tr h="394607">
                <a:tc>
                  <a:txBody>
                    <a:bodyPr/>
                    <a:lstStyle/>
                    <a:p>
                      <a:r>
                        <a:rPr sz="1500" b="1">
                          <a:solidFill>
                            <a:srgbClr val="15372F"/>
                          </a:solidFill>
                          <a:latin typeface="DejaVu Sans"/>
                          <a:ea typeface="DejaVu Sans"/>
                          <a:cs typeface="DejaVu Sans"/>
                        </a:rPr>
                        <a:t>Data wallets + evidence records</a:t>
                      </a:r>
                    </a:p>
                  </a:txBody>
                  <a:tcPr marL="152400" marR="152400" marT="95250" marB="95250" anchor="ctr">
                    <a:solidFill>
                      <a:srgbClr val="F7F8F2"/>
                    </a:solidFill>
                  </a:tcPr>
                </a:tc>
                <a:tc>
                  <a:txBody>
                    <a:bodyPr/>
                    <a:lstStyle/>
                    <a:p>
                      <a:r>
                        <a:rPr sz="1500" b="0">
                          <a:solidFill>
                            <a:srgbClr val="15372F"/>
                          </a:solidFill>
                          <a:latin typeface="DejaVu Sans"/>
                          <a:ea typeface="DejaVu Sans"/>
                          <a:cs typeface="DejaVu Sans"/>
                        </a:rPr>
                        <a:t>Preserve evidence under the owner’s access policy.</a:t>
                      </a:r>
                    </a:p>
                  </a:txBody>
                  <a:tcPr marL="152400" marR="152400" marT="95250" marB="95250" anchor="ctr">
                    <a:solidFill>
                      <a:srgbClr val="F7F8F2"/>
                    </a:solidFill>
                  </a:tcPr>
                </a:tc>
              </a:tr>
              <a:tr h="394607">
                <a:tc>
                  <a:txBody>
                    <a:bodyPr/>
                    <a:lstStyle/>
                    <a:p>
                      <a:r>
                        <a:rPr sz="1500" b="1">
                          <a:solidFill>
                            <a:srgbClr val="15372F"/>
                          </a:solidFill>
                          <a:latin typeface="DejaVu Sans"/>
                          <a:ea typeface="DejaVu Sans"/>
                          <a:cs typeface="DejaVu Sans"/>
                        </a:rPr>
                        <a:t>Recipient verification</a:t>
                      </a:r>
                    </a:p>
                  </a:txBody>
                  <a:tcPr marL="152400" marR="152400" marT="95250" marB="95250" anchor="ctr">
                    <a:solidFill>
                      <a:srgbClr val="EEF2E9"/>
                    </a:solidFill>
                  </a:tcPr>
                </a:tc>
                <a:tc>
                  <a:txBody>
                    <a:bodyPr/>
                    <a:lstStyle/>
                    <a:p>
                      <a:r>
                        <a:rPr sz="1500" b="0">
                          <a:solidFill>
                            <a:srgbClr val="15372F"/>
                          </a:solidFill>
                          <a:latin typeface="DejaVu Sans"/>
                          <a:ea typeface="DejaVu Sans"/>
                          <a:cs typeface="DejaVu Sans"/>
                        </a:rPr>
                        <a:t>Evaluate the evidence before the next action.</a:t>
                      </a:r>
                    </a:p>
                  </a:txBody>
                  <a:tcPr marL="152400" marR="152400" marT="95250" marB="95250" anchor="ctr">
                    <a:solidFill>
                      <a:srgbClr val="EEF2E9"/>
                    </a:solidFill>
                  </a:tcPr>
                </a:tc>
              </a:tr>
            </a:tbl>
          </a:graphicData>
        </a:graphic>
      </p:graphicFrame>
    </p:spTree>
    <p:extLst>
      <p:ext uri="{BB962C8B-B14F-4D97-AF65-F5344CB8AC3E}">
        <p14:creationId xmlns:p14="http://schemas.microsoft.com/office/powerpoint/2010/main" val="343686986"/>
      </p:ext>
    </p:extLst>
  </p:cSld>
</p:sld>
</file>

<file path=ppt/slides/slide6.xml><?xml version="1.0" encoding="utf-8"?>
<p:sld xmlns:p="http://schemas.openxmlformats.org/presentationml/2006/main">
  <p:cSld>
    <p:bg>
      <p:bgPr>
        <a:solidFill xmlns:a="http://schemas.openxmlformats.org/drawingml/2006/main">
          <a:srgbClr val="F7F8F2"/>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A299A9C0-A490-4A43-A01E-D04358483098}"/>
              </a:ext>
            </a:extLst>
          </p:cNvPr>
          <p:cNvSpPr>
            <a:spLocks xmlns:a="http://schemas.openxmlformats.org/drawingml/2006/main" noGrp="1"/>
          </p:cNvSpPr>
          <p:nvPr/>
        </p:nvSpPr>
        <p:spPr>
          <a:xfrm xmlns:a="http://schemas.openxmlformats.org/drawingml/2006/main">
            <a:off x="571500" y="276225"/>
            <a:ext cx="2476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625" b="1">
                <a:solidFill>
                  <a:srgbClr val="15372F"/>
                </a:solidFill>
                <a:latin typeface="DejaVu Sans"/>
                <a:ea typeface="DejaVu Sans"/>
                <a:cs typeface="DejaVu Sans"/>
              </a:defRPr>
            </a:pPr>
            <a:r>
              <a:rPr sz="2625" b="1">
                <a:solidFill>
                  <a:srgbClr val="15372F"/>
                </a:solidFill>
                <a:latin typeface="DejaVu Sans"/>
                <a:ea typeface="DejaVu Sans"/>
                <a:cs typeface="DejaVu Sans"/>
              </a:rPr>
              <a:t>rootz</a:t>
            </a:r>
          </a:p>
        </p:txBody>
      </p:sp>
      <p:sp>
        <p:nvSpPr>
          <p:cNvPr id="2" name="">
            <a:extLst xmlns:a="http://schemas.openxmlformats.org/drawingml/2006/main">
              <a:ext uri="{FF2B5EF4-FFF2-40B4-BE49-F238E27FC236}">
                <a16:creationId xmlns:a16="http://schemas.microsoft.com/office/drawing/2014/main" id="{3B52A442-F961-4013-B1CD-DE5C6325601D}"/>
              </a:ext>
            </a:extLst>
          </p:cNvPr>
          <p:cNvSpPr>
            <a:spLocks xmlns:a="http://schemas.openxmlformats.org/drawingml/2006/main" noGrp="1"/>
          </p:cNvSpPr>
          <p:nvPr/>
        </p:nvSpPr>
        <p:spPr>
          <a:xfrm xmlns:a="http://schemas.openxmlformats.org/drawingml/2006/main">
            <a:off x="5715000" y="390525"/>
            <a:ext cx="5905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1">
                <a:solidFill>
                  <a:srgbClr val="52655B"/>
                </a:solidFill>
                <a:latin typeface="DejaVu Sans"/>
                <a:ea typeface="DejaVu Sans"/>
                <a:cs typeface="DejaVu Sans"/>
              </a:defRPr>
            </a:pPr>
            <a:r>
              <a:rPr sz="1200" b="1">
                <a:solidFill>
                  <a:srgbClr val="52655B"/>
                </a:solidFill>
                <a:latin typeface="DejaVu Sans"/>
                <a:ea typeface="DejaVu Sans"/>
                <a:cs typeface="DejaVu Sans"/>
              </a:rPr>
              <a:t>HOW IT WORKS</a:t>
            </a:r>
          </a:p>
        </p:txBody>
      </p:sp>
      <p:sp>
        <p:nvSpPr>
          <p:cNvPr id="3" name="">
            <a:extLst xmlns:a="http://schemas.openxmlformats.org/drawingml/2006/main">
              <a:ext uri="{FF2B5EF4-FFF2-40B4-BE49-F238E27FC236}">
                <a16:creationId xmlns:a16="http://schemas.microsoft.com/office/drawing/2014/main" id="{FC80590A-C876-490B-8918-1D5A0CEE1CC6}"/>
              </a:ext>
            </a:extLst>
          </p:cNvPr>
          <p:cNvSpPr>
            <a:spLocks xmlns:a="http://schemas.openxmlformats.org/drawingml/2006/main" noGrp="1"/>
          </p:cNvSpPr>
          <p:nvPr/>
        </p:nvSpPr>
        <p:spPr>
          <a:xfrm xmlns:a="http://schemas.openxmlformats.org/drawingml/2006/main">
            <a:off x="571500" y="1133475"/>
            <a:ext cx="10953750" cy="1276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975" b="1">
                <a:solidFill>
                  <a:srgbClr val="15372F"/>
                </a:solidFill>
                <a:latin typeface="DejaVu Sans"/>
                <a:ea typeface="DejaVu Sans"/>
                <a:cs typeface="DejaVu Sans"/>
              </a:defRPr>
            </a:pPr>
            <a:r>
              <a:rPr sz="3975" b="1">
                <a:solidFill>
                  <a:srgbClr val="15372F"/>
                </a:solidFill>
                <a:latin typeface="DejaVu Sans"/>
                <a:ea typeface="DejaVu Sans"/>
                <a:cs typeface="DejaVu Sans"/>
              </a:rPr>
              <a:t>Follow the request.</a:t>
            </a:r>
          </a:p>
          <a:p xmlns:a="http://schemas.openxmlformats.org/drawingml/2006/main">
            <a:pPr>
              <a:buNone/>
              <a:defRPr sz="3975" b="1">
                <a:solidFill>
                  <a:srgbClr val="15372F"/>
                </a:solidFill>
                <a:latin typeface="DejaVu Sans"/>
                <a:ea typeface="DejaVu Sans"/>
                <a:cs typeface="DejaVu Sans"/>
              </a:defRPr>
            </a:pPr>
            <a:r>
              <a:rPr sz="3975" b="1">
                <a:solidFill>
                  <a:srgbClr val="15372F"/>
                </a:solidFill>
                <a:latin typeface="DejaVu Sans"/>
                <a:ea typeface="DejaVu Sans"/>
                <a:cs typeface="DejaVu Sans"/>
              </a:rPr>
              <a:t>Check the result.</a:t>
            </a:r>
          </a:p>
        </p:txBody>
      </p:sp>
      <p:sp>
        <p:nvSpPr>
          <p:cNvPr id="4" name="">
            <a:extLst xmlns:a="http://schemas.openxmlformats.org/drawingml/2006/main">
              <a:ext uri="{FF2B5EF4-FFF2-40B4-BE49-F238E27FC236}">
                <a16:creationId xmlns:a16="http://schemas.microsoft.com/office/drawing/2014/main" id="{8979B2B6-DD3A-4B5D-AF70-24B8CB52EFD0}"/>
              </a:ext>
            </a:extLst>
          </p:cNvPr>
          <p:cNvSpPr>
            <a:spLocks xmlns:a="http://schemas.openxmlformats.org/drawingml/2006/main" noGrp="1"/>
          </p:cNvSpPr>
          <p:nvPr/>
        </p:nvSpPr>
        <p:spPr>
          <a:xfrm xmlns:a="http://schemas.openxmlformats.org/drawingml/2006/main">
            <a:off x="571500" y="2438400"/>
            <a:ext cx="10810875"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15372F"/>
                </a:solidFill>
                <a:latin typeface="DejaVu Sans"/>
                <a:ea typeface="DejaVu Sans"/>
                <a:cs typeface="DejaVu Sans"/>
              </a:defRPr>
            </a:pPr>
            <a:r>
              <a:rPr sz="1950" b="0">
                <a:solidFill>
                  <a:srgbClr val="15372F"/>
                </a:solidFill>
                <a:latin typeface="DejaVu Sans"/>
                <a:ea typeface="DejaVu Sans"/>
                <a:cs typeface="DejaVu Sans"/>
              </a:rPr>
              <a:t>The producer and recipient agree which evidence matters before integration.</a:t>
            </a:r>
          </a:p>
        </p:txBody>
      </p:sp>
      <p:sp>
        <p:nvSpPr>
          <p:cNvPr id="5" name="">
            <a:extLst xmlns:a="http://schemas.openxmlformats.org/drawingml/2006/main">
              <a:ext uri="{FF2B5EF4-FFF2-40B4-BE49-F238E27FC236}">
                <a16:creationId xmlns:a16="http://schemas.microsoft.com/office/drawing/2014/main" id="{2811B38D-6D30-4A29-90B6-BCC1A2E5ECDE}"/>
              </a:ext>
            </a:extLst>
          </p:cNvPr>
          <p:cNvSpPr>
            <a:spLocks xmlns:a="http://schemas.openxmlformats.org/drawingml/2006/main" noGrp="1"/>
          </p:cNvSpPr>
          <p:nvPr/>
        </p:nvSpPr>
        <p:spPr>
          <a:xfrm xmlns:a="http://schemas.openxmlformats.org/drawingml/2006/main">
            <a:off x="571500" y="6362700"/>
            <a:ext cx="723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55B"/>
                </a:solidFill>
                <a:latin typeface="DejaVu Sans"/>
                <a:ea typeface="DejaVu Sans"/>
                <a:cs typeface="DejaVu Sans"/>
              </a:defRPr>
            </a:pPr>
            <a:r>
              <a:rPr sz="1200" b="0">
                <a:solidFill>
                  <a:srgbClr val="52655B"/>
                </a:solidFill>
                <a:latin typeface="DejaVu Sans"/>
                <a:ea typeface="DejaVu Sans"/>
                <a:cs typeface="DejaVu Sans"/>
              </a:rPr>
              <a:t>datacenters.rootz.global</a:t>
            </a:r>
          </a:p>
        </p:txBody>
      </p:sp>
      <p:sp>
        <p:nvSpPr>
          <p:cNvPr id="6" name="">
            <a:extLst xmlns:a="http://schemas.openxmlformats.org/drawingml/2006/main">
              <a:ext uri="{FF2B5EF4-FFF2-40B4-BE49-F238E27FC236}">
                <a16:creationId xmlns:a16="http://schemas.microsoft.com/office/drawing/2014/main" id="{2ACCECE8-3F9F-4DE7-BC68-88E68A45A847}"/>
              </a:ext>
            </a:extLst>
          </p:cNvPr>
          <p:cNvSpPr>
            <a:spLocks xmlns:a="http://schemas.openxmlformats.org/drawingml/2006/main" noGrp="1"/>
          </p:cNvSpPr>
          <p:nvPr/>
        </p:nvSpPr>
        <p:spPr>
          <a:xfrm xmlns:a="http://schemas.openxmlformats.org/drawingml/2006/main">
            <a:off x="10477500" y="6362700"/>
            <a:ext cx="11620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55B"/>
                </a:solidFill>
                <a:latin typeface="DejaVu Sans"/>
                <a:ea typeface="DejaVu Sans"/>
                <a:cs typeface="DejaVu Sans"/>
              </a:defRPr>
            </a:pPr>
            <a:r>
              <a:rPr sz="1200" b="0">
                <a:solidFill>
                  <a:srgbClr val="52655B"/>
                </a:solidFill>
                <a:latin typeface="DejaVu Sans"/>
                <a:ea typeface="DejaVu Sans"/>
                <a:cs typeface="DejaVu Sans"/>
              </a:rPr>
              <a:t>06  /  12</a:t>
            </a:r>
          </a:p>
        </p:txBody>
      </p:sp>
      <p:graphicFrame>
        <p:nvGraphicFramePr>
          <p:cNvPr id="16" name=""/>
          <p:cNvGraphicFramePr/>
          <p:nvPr/>
        </p:nvGraphicFramePr>
        <p:xfrm>
          <a:off xmlns:a="http://schemas.openxmlformats.org/drawingml/2006/main" x="571500" y="3324225"/>
          <a:ext xmlns:a="http://schemas.openxmlformats.org/drawingml/2006/main" cx="11049000" cy="2762250"/>
        </p:xfrm>
        <a:graphic xmlns:a="http://schemas.openxmlformats.org/drawingml/2006/main">
          <a:graphicData uri="http://schemas.openxmlformats.org/drawingml/2006/table">
            <a:tbl>
              <a:tblPr/>
              <a:tblGrid>
                <a:gridCol w="3143250"/>
                <a:gridCol w="7905750"/>
              </a:tblGrid>
              <a:tr h="460375">
                <a:tc>
                  <a:txBody>
                    <a:bodyPr/>
                    <a:lstStyle/>
                    <a:p>
                      <a:r>
                        <a:rPr sz="1500" b="1">
                          <a:solidFill>
                            <a:srgbClr val="F7F8F2"/>
                          </a:solidFill>
                          <a:latin typeface="DejaVu Sans"/>
                          <a:ea typeface="DejaVu Sans"/>
                          <a:cs typeface="DejaVu Sans"/>
                        </a:rPr>
                        <a:t>Stage</a:t>
                      </a:r>
                    </a:p>
                  </a:txBody>
                  <a:tcPr marL="152400" marR="152400" marT="95250" marB="95250" anchor="ctr">
                    <a:solidFill>
                      <a:srgbClr val="15372F"/>
                    </a:solidFill>
                  </a:tcPr>
                </a:tc>
                <a:tc>
                  <a:txBody>
                    <a:bodyPr/>
                    <a:lstStyle/>
                    <a:p>
                      <a:r>
                        <a:rPr sz="1500" b="1">
                          <a:solidFill>
                            <a:srgbClr val="F7F8F2"/>
                          </a:solidFill>
                          <a:latin typeface="DejaVu Sans"/>
                          <a:ea typeface="DejaVu Sans"/>
                          <a:cs typeface="DejaVu Sans"/>
                        </a:rPr>
                        <a:t>What happens</a:t>
                      </a:r>
                    </a:p>
                  </a:txBody>
                  <a:tcPr marL="152400" marR="152400" marT="95250" marB="95250" anchor="ctr">
                    <a:solidFill>
                      <a:srgbClr val="15372F"/>
                    </a:solidFill>
                  </a:tcPr>
                </a:tc>
              </a:tr>
              <a:tr h="460375">
                <a:tc>
                  <a:txBody>
                    <a:bodyPr/>
                    <a:lstStyle/>
                    <a:p>
                      <a:r>
                        <a:rPr sz="1575" b="1">
                          <a:solidFill>
                            <a:srgbClr val="15372F"/>
                          </a:solidFill>
                          <a:latin typeface="DejaVu Sans"/>
                          <a:ea typeface="DejaVu Sans"/>
                          <a:cs typeface="DejaVu Sans"/>
                        </a:rPr>
                        <a:t>01  Instruct</a:t>
                      </a:r>
                    </a:p>
                  </a:txBody>
                  <a:tcPr marL="152400" marR="152400" marT="95250" marB="95250" anchor="ctr">
                    <a:solidFill>
                      <a:srgbClr val="F7F8F2"/>
                    </a:solidFill>
                  </a:tcPr>
                </a:tc>
                <a:tc>
                  <a:txBody>
                    <a:bodyPr/>
                    <a:lstStyle/>
                    <a:p>
                      <a:r>
                        <a:rPr sz="1575" b="0">
                          <a:solidFill>
                            <a:srgbClr val="15372F"/>
                          </a:solidFill>
                          <a:latin typeface="DejaVu Sans"/>
                          <a:ea typeface="DejaVu Sans"/>
                          <a:cs typeface="DejaVu Sans"/>
                        </a:rPr>
                        <a:t>The requester signs the task and context.</a:t>
                      </a:r>
                    </a:p>
                  </a:txBody>
                  <a:tcPr marL="152400" marR="152400" marT="95250" marB="95250" anchor="ctr">
                    <a:solidFill>
                      <a:srgbClr val="F7F8F2"/>
                    </a:solidFill>
                  </a:tcPr>
                </a:tc>
              </a:tr>
              <a:tr h="460375">
                <a:tc>
                  <a:txBody>
                    <a:bodyPr/>
                    <a:lstStyle/>
                    <a:p>
                      <a:r>
                        <a:rPr sz="1575" b="1">
                          <a:solidFill>
                            <a:srgbClr val="15372F"/>
                          </a:solidFill>
                          <a:latin typeface="DejaVu Sans"/>
                          <a:ea typeface="DejaVu Sans"/>
                          <a:cs typeface="DejaVu Sans"/>
                        </a:rPr>
                        <a:t>02  Establish</a:t>
                      </a:r>
                    </a:p>
                  </a:txBody>
                  <a:tcPr marL="152400" marR="152400" marT="95250" marB="95250" anchor="ctr">
                    <a:solidFill>
                      <a:srgbClr val="EEF2E9"/>
                    </a:solidFill>
                  </a:tcPr>
                </a:tc>
                <a:tc>
                  <a:txBody>
                    <a:bodyPr/>
                    <a:lstStyle/>
                    <a:p>
                      <a:r>
                        <a:rPr sz="1575" b="0">
                          <a:solidFill>
                            <a:srgbClr val="15372F"/>
                          </a:solidFill>
                          <a:latin typeface="DejaVu Sans"/>
                          <a:ea typeface="DejaVu Sans"/>
                          <a:cs typeface="DejaVu Sans"/>
                        </a:rPr>
                        <a:t>The workflow captures source, quality and process evidence.</a:t>
                      </a:r>
                    </a:p>
                  </a:txBody>
                  <a:tcPr marL="152400" marR="152400" marT="95250" marB="95250" anchor="ctr">
                    <a:solidFill>
                      <a:srgbClr val="EEF2E9"/>
                    </a:solidFill>
                  </a:tcPr>
                </a:tc>
              </a:tr>
              <a:tr h="460375">
                <a:tc>
                  <a:txBody>
                    <a:bodyPr/>
                    <a:lstStyle/>
                    <a:p>
                      <a:r>
                        <a:rPr sz="1575" b="1">
                          <a:solidFill>
                            <a:srgbClr val="15372F"/>
                          </a:solidFill>
                          <a:latin typeface="DejaVu Sans"/>
                          <a:ea typeface="DejaVu Sans"/>
                          <a:cs typeface="DejaVu Sans"/>
                        </a:rPr>
                        <a:t>03  Bind</a:t>
                      </a:r>
                    </a:p>
                  </a:txBody>
                  <a:tcPr marL="152400" marR="152400" marT="95250" marB="95250" anchor="ctr">
                    <a:solidFill>
                      <a:srgbClr val="F7F8F2"/>
                    </a:solidFill>
                  </a:tcPr>
                </a:tc>
                <a:tc>
                  <a:txBody>
                    <a:bodyPr/>
                    <a:lstStyle/>
                    <a:p>
                      <a:r>
                        <a:rPr sz="1575" b="0">
                          <a:solidFill>
                            <a:srgbClr val="15372F"/>
                          </a:solidFill>
                          <a:latin typeface="DejaVu Sans"/>
                          <a:ea typeface="DejaVu Sans"/>
                          <a:cs typeface="DejaVu Sans"/>
                        </a:rPr>
                        <a:t>Binder connects the request, result and available measurements.</a:t>
                      </a:r>
                    </a:p>
                  </a:txBody>
                  <a:tcPr marL="152400" marR="152400" marT="95250" marB="95250" anchor="ctr">
                    <a:solidFill>
                      <a:srgbClr val="F7F8F2"/>
                    </a:solidFill>
                  </a:tcPr>
                </a:tc>
              </a:tr>
              <a:tr h="460375">
                <a:tc>
                  <a:txBody>
                    <a:bodyPr/>
                    <a:lstStyle/>
                    <a:p>
                      <a:r>
                        <a:rPr sz="1575" b="1">
                          <a:solidFill>
                            <a:srgbClr val="15372F"/>
                          </a:solidFill>
                          <a:latin typeface="DejaVu Sans"/>
                          <a:ea typeface="DejaVu Sans"/>
                          <a:cs typeface="DejaVu Sans"/>
                        </a:rPr>
                        <a:t>04  Verify</a:t>
                      </a:r>
                    </a:p>
                  </a:txBody>
                  <a:tcPr marL="152400" marR="152400" marT="95250" marB="95250" anchor="ctr">
                    <a:solidFill>
                      <a:srgbClr val="EEF2E9"/>
                    </a:solidFill>
                  </a:tcPr>
                </a:tc>
                <a:tc>
                  <a:txBody>
                    <a:bodyPr/>
                    <a:lstStyle/>
                    <a:p>
                      <a:r>
                        <a:rPr sz="1575" b="0">
                          <a:solidFill>
                            <a:srgbClr val="15372F"/>
                          </a:solidFill>
                          <a:latin typeface="DejaVu Sans"/>
                          <a:ea typeface="DejaVu Sans"/>
                          <a:cs typeface="DejaVu Sans"/>
                        </a:rPr>
                        <a:t>The recipient applies its acceptance policy.</a:t>
                      </a:r>
                    </a:p>
                  </a:txBody>
                  <a:tcPr marL="152400" marR="152400" marT="95250" marB="95250" anchor="ctr">
                    <a:solidFill>
                      <a:srgbClr val="EEF2E9"/>
                    </a:solidFill>
                  </a:tcPr>
                </a:tc>
              </a:tr>
              <a:tr h="460375">
                <a:tc>
                  <a:txBody>
                    <a:bodyPr/>
                    <a:lstStyle/>
                    <a:p>
                      <a:r>
                        <a:rPr sz="1575" b="1">
                          <a:solidFill>
                            <a:srgbClr val="15372F"/>
                          </a:solidFill>
                          <a:latin typeface="DejaVu Sans"/>
                          <a:ea typeface="DejaVu Sans"/>
                          <a:cs typeface="DejaVu Sans"/>
                        </a:rPr>
                        <a:t>05  Preserve</a:t>
                      </a:r>
                    </a:p>
                  </a:txBody>
                  <a:tcPr marL="152400" marR="152400" marT="95250" marB="95250" anchor="ctr">
                    <a:solidFill>
                      <a:srgbClr val="F7F8F2"/>
                    </a:solidFill>
                  </a:tcPr>
                </a:tc>
                <a:tc>
                  <a:txBody>
                    <a:bodyPr/>
                    <a:lstStyle/>
                    <a:p>
                      <a:r>
                        <a:rPr sz="1575" b="0">
                          <a:solidFill>
                            <a:srgbClr val="15372F"/>
                          </a:solidFill>
                          <a:latin typeface="DejaVu Sans"/>
                          <a:ea typeface="DejaVu Sans"/>
                          <a:cs typeface="DejaVu Sans"/>
                        </a:rPr>
                        <a:t>Evidence remains available for review and later verification.</a:t>
                      </a:r>
                    </a:p>
                  </a:txBody>
                  <a:tcPr marL="152400" marR="152400" marT="95250" marB="95250" anchor="ctr">
                    <a:solidFill>
                      <a:srgbClr val="F7F8F2"/>
                    </a:solidFill>
                  </a:tcPr>
                </a:tc>
              </a:tr>
            </a:tbl>
          </a:graphicData>
        </a:graphic>
      </p:graphicFrame>
    </p:spTree>
    <p:extLst>
      <p:ext uri="{BB962C8B-B14F-4D97-AF65-F5344CB8AC3E}">
        <p14:creationId xmlns:p14="http://schemas.microsoft.com/office/powerpoint/2010/main" val="1271830539"/>
      </p:ext>
    </p:extLst>
  </p:cSld>
</p:sld>
</file>

<file path=ppt/slides/slide7.xml><?xml version="1.0" encoding="utf-8"?>
<p:sld xmlns:p="http://schemas.openxmlformats.org/presentationml/2006/main">
  <p:cSld>
    <p:bg>
      <p:bgPr>
        <a:solidFill xmlns:a="http://schemas.openxmlformats.org/drawingml/2006/main">
          <a:srgbClr val="F7F8F2"/>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88384E84-7B8F-4640-A631-9694F76AE7DA}"/>
              </a:ext>
            </a:extLst>
          </p:cNvPr>
          <p:cNvSpPr>
            <a:spLocks xmlns:a="http://schemas.openxmlformats.org/drawingml/2006/main" noGrp="1"/>
          </p:cNvSpPr>
          <p:nvPr/>
        </p:nvSpPr>
        <p:spPr>
          <a:xfrm xmlns:a="http://schemas.openxmlformats.org/drawingml/2006/main">
            <a:off x="571500" y="276225"/>
            <a:ext cx="2476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625" b="1">
                <a:solidFill>
                  <a:srgbClr val="15372F"/>
                </a:solidFill>
                <a:latin typeface="DejaVu Sans"/>
                <a:ea typeface="DejaVu Sans"/>
                <a:cs typeface="DejaVu Sans"/>
              </a:defRPr>
            </a:pPr>
            <a:r>
              <a:rPr sz="2625" b="1">
                <a:solidFill>
                  <a:srgbClr val="15372F"/>
                </a:solidFill>
                <a:latin typeface="DejaVu Sans"/>
                <a:ea typeface="DejaVu Sans"/>
                <a:cs typeface="DejaVu Sans"/>
              </a:rPr>
              <a:t>rootz</a:t>
            </a:r>
          </a:p>
        </p:txBody>
      </p:sp>
      <p:sp>
        <p:nvSpPr>
          <p:cNvPr id="2" name="">
            <a:extLst xmlns:a="http://schemas.openxmlformats.org/drawingml/2006/main">
              <a:ext uri="{FF2B5EF4-FFF2-40B4-BE49-F238E27FC236}">
                <a16:creationId xmlns:a16="http://schemas.microsoft.com/office/drawing/2014/main" id="{1A01DDB1-9C5E-4341-8A85-E3DBF7F3FDB1}"/>
              </a:ext>
            </a:extLst>
          </p:cNvPr>
          <p:cNvSpPr>
            <a:spLocks xmlns:a="http://schemas.openxmlformats.org/drawingml/2006/main" noGrp="1"/>
          </p:cNvSpPr>
          <p:nvPr/>
        </p:nvSpPr>
        <p:spPr>
          <a:xfrm xmlns:a="http://schemas.openxmlformats.org/drawingml/2006/main">
            <a:off x="5715000" y="390525"/>
            <a:ext cx="5905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1">
                <a:solidFill>
                  <a:srgbClr val="52655B"/>
                </a:solidFill>
                <a:latin typeface="DejaVu Sans"/>
                <a:ea typeface="DejaVu Sans"/>
                <a:cs typeface="DejaVu Sans"/>
              </a:defRPr>
            </a:pPr>
            <a:r>
              <a:rPr sz="1200" b="1">
                <a:solidFill>
                  <a:srgbClr val="52655B"/>
                </a:solidFill>
                <a:latin typeface="DejaVu Sans"/>
                <a:ea typeface="DejaVu Sans"/>
                <a:cs typeface="DejaVu Sans"/>
              </a:rPr>
              <a:t>GOVERNMENT DESIGN / DRIVER LICENSING</a:t>
            </a:r>
          </a:p>
        </p:txBody>
      </p:sp>
      <p:sp>
        <p:nvSpPr>
          <p:cNvPr id="3" name="">
            <a:extLst xmlns:a="http://schemas.openxmlformats.org/drawingml/2006/main">
              <a:ext uri="{FF2B5EF4-FFF2-40B4-BE49-F238E27FC236}">
                <a16:creationId xmlns:a16="http://schemas.microsoft.com/office/drawing/2014/main" id="{49A91B31-3192-4907-BEE9-F474B7D34376}"/>
              </a:ext>
            </a:extLst>
          </p:cNvPr>
          <p:cNvSpPr>
            <a:spLocks xmlns:a="http://schemas.openxmlformats.org/drawingml/2006/main" noGrp="1"/>
          </p:cNvSpPr>
          <p:nvPr/>
        </p:nvSpPr>
        <p:spPr>
          <a:xfrm xmlns:a="http://schemas.openxmlformats.org/drawingml/2006/main">
            <a:off x="571500" y="1133475"/>
            <a:ext cx="10953750" cy="1276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975" b="1">
                <a:solidFill>
                  <a:srgbClr val="15372F"/>
                </a:solidFill>
                <a:latin typeface="DejaVu Sans"/>
                <a:ea typeface="DejaVu Sans"/>
                <a:cs typeface="DejaVu Sans"/>
              </a:defRPr>
            </a:pPr>
            <a:r>
              <a:rPr sz="3975" b="1">
                <a:solidFill>
                  <a:srgbClr val="15372F"/>
                </a:solidFill>
                <a:latin typeface="DejaVu Sans"/>
                <a:ea typeface="DejaVu Sans"/>
                <a:cs typeface="DejaVu Sans"/>
              </a:rPr>
              <a:t>A renewal decision</a:t>
            </a:r>
          </a:p>
          <a:p xmlns:a="http://schemas.openxmlformats.org/drawingml/2006/main">
            <a:pPr>
              <a:buNone/>
              <a:defRPr sz="3975" b="1">
                <a:solidFill>
                  <a:srgbClr val="15372F"/>
                </a:solidFill>
                <a:latin typeface="DejaVu Sans"/>
                <a:ea typeface="DejaVu Sans"/>
                <a:cs typeface="DejaVu Sans"/>
              </a:defRPr>
            </a:pPr>
            <a:r>
              <a:rPr sz="3975" b="1">
                <a:solidFill>
                  <a:srgbClr val="15372F"/>
                </a:solidFill>
                <a:latin typeface="DejaVu Sans"/>
                <a:ea typeface="DejaVu Sans"/>
                <a:cs typeface="DejaVu Sans"/>
              </a:rPr>
              <a:t>with a checkable history.</a:t>
            </a:r>
          </a:p>
        </p:txBody>
      </p:sp>
      <p:sp>
        <p:nvSpPr>
          <p:cNvPr id="4" name="">
            <a:extLst xmlns:a="http://schemas.openxmlformats.org/drawingml/2006/main">
              <a:ext uri="{FF2B5EF4-FFF2-40B4-BE49-F238E27FC236}">
                <a16:creationId xmlns:a16="http://schemas.microsoft.com/office/drawing/2014/main" id="{9EAE2392-E455-4FA3-B9F1-C6742A6B20BF}"/>
              </a:ext>
            </a:extLst>
          </p:cNvPr>
          <p:cNvSpPr>
            <a:spLocks xmlns:a="http://schemas.openxmlformats.org/drawingml/2006/main" noGrp="1"/>
          </p:cNvSpPr>
          <p:nvPr/>
        </p:nvSpPr>
        <p:spPr>
          <a:xfrm xmlns:a="http://schemas.openxmlformats.org/drawingml/2006/main">
            <a:off x="571500" y="2438400"/>
            <a:ext cx="10810875"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15372F"/>
                </a:solidFill>
                <a:latin typeface="DejaVu Sans"/>
                <a:ea typeface="DejaVu Sans"/>
                <a:cs typeface="DejaVu Sans"/>
              </a:defRPr>
            </a:pPr>
            <a:r>
              <a:rPr sz="1950" b="0">
                <a:solidFill>
                  <a:srgbClr val="15372F"/>
                </a:solidFill>
                <a:latin typeface="DejaVu Sans"/>
                <a:ea typeface="DejaVu Sans"/>
                <a:cs typeface="DejaVu Sans"/>
              </a:rPr>
              <a:t>The agency remains the authority. Rootz carries the evidence through the exchange.</a:t>
            </a:r>
          </a:p>
        </p:txBody>
      </p:sp>
      <p:sp>
        <p:nvSpPr>
          <p:cNvPr id="5" name="">
            <a:extLst xmlns:a="http://schemas.openxmlformats.org/drawingml/2006/main">
              <a:ext uri="{FF2B5EF4-FFF2-40B4-BE49-F238E27FC236}">
                <a16:creationId xmlns:a16="http://schemas.microsoft.com/office/drawing/2014/main" id="{321B25D0-0E9D-4C05-9E4F-D308E04A724B}"/>
              </a:ext>
            </a:extLst>
          </p:cNvPr>
          <p:cNvSpPr>
            <a:spLocks xmlns:a="http://schemas.openxmlformats.org/drawingml/2006/main" noGrp="1"/>
          </p:cNvSpPr>
          <p:nvPr/>
        </p:nvSpPr>
        <p:spPr>
          <a:xfrm xmlns:a="http://schemas.openxmlformats.org/drawingml/2006/main">
            <a:off x="571500" y="6362700"/>
            <a:ext cx="723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55B"/>
                </a:solidFill>
                <a:latin typeface="DejaVu Sans"/>
                <a:ea typeface="DejaVu Sans"/>
                <a:cs typeface="DejaVu Sans"/>
              </a:defRPr>
            </a:pPr>
            <a:r>
              <a:rPr sz="1200" b="0">
                <a:solidFill>
                  <a:srgbClr val="52655B"/>
                </a:solidFill>
                <a:latin typeface="DejaVu Sans"/>
                <a:ea typeface="DejaVu Sans"/>
                <a:cs typeface="DejaVu Sans"/>
              </a:rPr>
              <a:t>datacenters.rootz.global</a:t>
            </a:r>
          </a:p>
        </p:txBody>
      </p:sp>
      <p:sp>
        <p:nvSpPr>
          <p:cNvPr id="6" name="">
            <a:extLst xmlns:a="http://schemas.openxmlformats.org/drawingml/2006/main">
              <a:ext uri="{FF2B5EF4-FFF2-40B4-BE49-F238E27FC236}">
                <a16:creationId xmlns:a16="http://schemas.microsoft.com/office/drawing/2014/main" id="{916FD0C7-3BF3-4D0F-9D32-ADA6A2D2E466}"/>
              </a:ext>
            </a:extLst>
          </p:cNvPr>
          <p:cNvSpPr>
            <a:spLocks xmlns:a="http://schemas.openxmlformats.org/drawingml/2006/main" noGrp="1"/>
          </p:cNvSpPr>
          <p:nvPr/>
        </p:nvSpPr>
        <p:spPr>
          <a:xfrm xmlns:a="http://schemas.openxmlformats.org/drawingml/2006/main">
            <a:off x="10477500" y="6362700"/>
            <a:ext cx="11620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55B"/>
                </a:solidFill>
                <a:latin typeface="DejaVu Sans"/>
                <a:ea typeface="DejaVu Sans"/>
                <a:cs typeface="DejaVu Sans"/>
              </a:defRPr>
            </a:pPr>
            <a:r>
              <a:rPr sz="1200" b="0">
                <a:solidFill>
                  <a:srgbClr val="52655B"/>
                </a:solidFill>
                <a:latin typeface="DejaVu Sans"/>
                <a:ea typeface="DejaVu Sans"/>
                <a:cs typeface="DejaVu Sans"/>
              </a:rPr>
              <a:t>07  /  12</a:t>
            </a:r>
          </a:p>
        </p:txBody>
      </p:sp>
      <p:graphicFrame>
        <p:nvGraphicFramePr>
          <p:cNvPr id="17" name=""/>
          <p:cNvGraphicFramePr/>
          <p:nvPr/>
        </p:nvGraphicFramePr>
        <p:xfrm>
          <a:off xmlns:a="http://schemas.openxmlformats.org/drawingml/2006/main" x="571500" y="3409950"/>
          <a:ext xmlns:a="http://schemas.openxmlformats.org/drawingml/2006/main" cx="11049000" cy="2362200"/>
        </p:xfrm>
        <a:graphic xmlns:a="http://schemas.openxmlformats.org/drawingml/2006/main">
          <a:graphicData uri="http://schemas.openxmlformats.org/drawingml/2006/table">
            <a:tbl>
              <a:tblPr/>
              <a:tblGrid>
                <a:gridCol w="4095750"/>
                <a:gridCol w="6953250"/>
              </a:tblGrid>
              <a:tr h="590550">
                <a:tc>
                  <a:txBody>
                    <a:bodyPr/>
                    <a:lstStyle/>
                    <a:p>
                      <a:r>
                        <a:rPr sz="1500" b="1">
                          <a:solidFill>
                            <a:srgbClr val="F7F8F2"/>
                          </a:solidFill>
                          <a:latin typeface="DejaVu Sans"/>
                          <a:ea typeface="DejaVu Sans"/>
                          <a:cs typeface="DejaVu Sans"/>
                        </a:rPr>
                        <a:t>Connect the records</a:t>
                      </a:r>
                    </a:p>
                  </a:txBody>
                  <a:tcPr marL="152400" marR="152400" marT="95250" marB="95250" anchor="ctr">
                    <a:solidFill>
                      <a:srgbClr val="15372F"/>
                    </a:solidFill>
                  </a:tcPr>
                </a:tc>
                <a:tc>
                  <a:txBody>
                    <a:bodyPr/>
                    <a:lstStyle/>
                    <a:p>
                      <a:r>
                        <a:rPr sz="1500" b="1">
                          <a:solidFill>
                            <a:srgbClr val="F7F8F2"/>
                          </a:solidFill>
                          <a:latin typeface="DejaVu Sans"/>
                          <a:ea typeface="DejaVu Sans"/>
                          <a:cs typeface="DejaVu Sans"/>
                        </a:rPr>
                        <a:t>Verify before the next action</a:t>
                      </a:r>
                    </a:p>
                  </a:txBody>
                  <a:tcPr marL="152400" marR="152400" marT="95250" marB="95250" anchor="ctr">
                    <a:solidFill>
                      <a:srgbClr val="15372F"/>
                    </a:solidFill>
                  </a:tcPr>
                </a:tc>
              </a:tr>
              <a:tr h="590550">
                <a:tc>
                  <a:txBody>
                    <a:bodyPr/>
                    <a:lstStyle/>
                    <a:p>
                      <a:r>
                        <a:rPr sz="1800" b="1">
                          <a:solidFill>
                            <a:srgbClr val="15372F"/>
                          </a:solidFill>
                          <a:latin typeface="DejaVu Sans"/>
                          <a:ea typeface="DejaVu Sans"/>
                          <a:cs typeface="DejaVu Sans"/>
                        </a:rPr>
                        <a:t>Signed renewal request</a:t>
                      </a:r>
                    </a:p>
                  </a:txBody>
                  <a:tcPr marL="152400" marR="152400" marT="95250" marB="95250" anchor="ctr">
                    <a:solidFill>
                      <a:srgbClr val="F7F8F2"/>
                    </a:solidFill>
                  </a:tcPr>
                </a:tc>
                <a:tc>
                  <a:txBody>
                    <a:bodyPr/>
                    <a:lstStyle/>
                    <a:p>
                      <a:r>
                        <a:rPr sz="1800" b="0">
                          <a:solidFill>
                            <a:srgbClr val="15372F"/>
                          </a:solidFill>
                          <a:latin typeface="DejaVu Sans"/>
                          <a:ea typeface="DejaVu Sans"/>
                          <a:cs typeface="DejaVu Sans"/>
                        </a:rPr>
                        <a:t>Applicant context, agency scope and exact requested work.</a:t>
                      </a:r>
                    </a:p>
                  </a:txBody>
                  <a:tcPr marL="152400" marR="152400" marT="95250" marB="95250" anchor="ctr">
                    <a:solidFill>
                      <a:srgbClr val="F7F8F2"/>
                    </a:solidFill>
                  </a:tcPr>
                </a:tc>
              </a:tr>
              <a:tr h="590550">
                <a:tc>
                  <a:txBody>
                    <a:bodyPr/>
                    <a:lstStyle/>
                    <a:p>
                      <a:r>
                        <a:rPr sz="1800" b="1">
                          <a:solidFill>
                            <a:srgbClr val="15372F"/>
                          </a:solidFill>
                          <a:latin typeface="DejaVu Sans"/>
                          <a:ea typeface="DejaVu Sans"/>
                          <a:cs typeface="DejaVu Sans"/>
                        </a:rPr>
                        <a:t>Source checks + decision</a:t>
                      </a:r>
                    </a:p>
                  </a:txBody>
                  <a:tcPr marL="152400" marR="152400" marT="95250" marB="95250" anchor="ctr">
                    <a:solidFill>
                      <a:srgbClr val="EEF2E9"/>
                    </a:solidFill>
                  </a:tcPr>
                </a:tc>
                <a:tc>
                  <a:txBody>
                    <a:bodyPr/>
                    <a:lstStyle/>
                    <a:p>
                      <a:r>
                        <a:rPr sz="1800" b="0">
                          <a:solidFill>
                            <a:srgbClr val="15372F"/>
                          </a:solidFill>
                          <a:latin typeface="DejaVu Sans"/>
                          <a:ea typeface="DejaVu Sans"/>
                          <a:cs typeface="DejaVu Sans"/>
                        </a:rPr>
                        <a:t>Data origin, defined checks and authorized approval.</a:t>
                      </a:r>
                    </a:p>
                  </a:txBody>
                  <a:tcPr marL="152400" marR="152400" marT="95250" marB="95250" anchor="ctr">
                    <a:solidFill>
                      <a:srgbClr val="EEF2E9"/>
                    </a:solidFill>
                  </a:tcPr>
                </a:tc>
              </a:tr>
              <a:tr h="590550">
                <a:tc>
                  <a:txBody>
                    <a:bodyPr/>
                    <a:lstStyle/>
                    <a:p>
                      <a:r>
                        <a:rPr sz="1800" b="1">
                          <a:solidFill>
                            <a:srgbClr val="15372F"/>
                          </a:solidFill>
                          <a:latin typeface="DejaVu Sans"/>
                          <a:ea typeface="DejaVu Sans"/>
                          <a:cs typeface="DejaVu Sans"/>
                        </a:rPr>
                        <a:t>Issued result + status</a:t>
                      </a:r>
                    </a:p>
                  </a:txBody>
                  <a:tcPr marL="152400" marR="152400" marT="95250" marB="95250" anchor="ctr">
                    <a:solidFill>
                      <a:srgbClr val="F7F8F2"/>
                    </a:solidFill>
                  </a:tcPr>
                </a:tc>
                <a:tc>
                  <a:txBody>
                    <a:bodyPr/>
                    <a:lstStyle/>
                    <a:p>
                      <a:r>
                        <a:rPr sz="1800" b="0">
                          <a:solidFill>
                            <a:srgbClr val="15372F"/>
                          </a:solidFill>
                          <a:latin typeface="DejaVu Sans"/>
                          <a:ea typeface="DejaVu Sans"/>
                          <a:cs typeface="DejaVu Sans"/>
                        </a:rPr>
                        <a:t>Request binding, issuer authority and current validity.</a:t>
                      </a:r>
                    </a:p>
                  </a:txBody>
                  <a:tcPr marL="152400" marR="152400" marT="95250" marB="95250" anchor="ctr">
                    <a:solidFill>
                      <a:srgbClr val="F7F8F2"/>
                    </a:solidFill>
                  </a:tcPr>
                </a:tc>
              </a:tr>
            </a:tbl>
          </a:graphicData>
        </a:graphic>
      </p:graphicFrame>
      <p:sp>
        <p:nvSpPr>
          <p:cNvPr id="8" name="">
            <a:extLst xmlns:a="http://schemas.openxmlformats.org/drawingml/2006/main">
              <a:ext uri="{FF2B5EF4-FFF2-40B4-BE49-F238E27FC236}">
                <a16:creationId xmlns:a16="http://schemas.microsoft.com/office/drawing/2014/main" id="{72551F37-9FF1-47BF-9546-3B0F50ED6BA3}"/>
              </a:ext>
            </a:extLst>
          </p:cNvPr>
          <p:cNvSpPr>
            <a:spLocks xmlns:a="http://schemas.openxmlformats.org/drawingml/2006/main" noGrp="1"/>
          </p:cNvSpPr>
          <p:nvPr/>
        </p:nvSpPr>
        <p:spPr>
          <a:xfrm xmlns:a="http://schemas.openxmlformats.org/drawingml/2006/main">
            <a:off x="571500" y="5895975"/>
            <a:ext cx="108585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75" b="0">
                <a:solidFill>
                  <a:srgbClr val="52655B"/>
                </a:solidFill>
                <a:latin typeface="DejaVu Sans"/>
                <a:ea typeface="DejaVu Sans"/>
                <a:cs typeface="DejaVu Sans"/>
              </a:defRPr>
            </a:pPr>
            <a:r>
              <a:rPr sz="1575" b="0">
                <a:solidFill>
                  <a:srgbClr val="52655B"/>
                </a:solidFill>
                <a:latin typeface="DejaVu Sans"/>
                <a:ea typeface="DejaVu Sans"/>
                <a:cs typeface="DejaVu Sans"/>
              </a:rPr>
              <a:t>First scope: one renewal path, one source interface, one receiving system.</a:t>
            </a:r>
          </a:p>
        </p:txBody>
      </p:sp>
    </p:spTree>
    <p:extLst>
      <p:ext uri="{BB962C8B-B14F-4D97-AF65-F5344CB8AC3E}">
        <p14:creationId xmlns:p14="http://schemas.microsoft.com/office/powerpoint/2010/main" val="1137703224"/>
      </p:ext>
    </p:extLst>
  </p:cSld>
</p:sld>
</file>

<file path=ppt/slides/slide8.xml><?xml version="1.0" encoding="utf-8"?>
<p:sld xmlns:p="http://schemas.openxmlformats.org/presentationml/2006/main">
  <p:cSld>
    <p:bg>
      <p:bgPr>
        <a:solidFill xmlns:a="http://schemas.openxmlformats.org/drawingml/2006/main">
          <a:srgbClr val="F7F8F2"/>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6F5BD07C-CD9C-4BCE-85D8-40CC72E7E1CF}"/>
              </a:ext>
            </a:extLst>
          </p:cNvPr>
          <p:cNvSpPr>
            <a:spLocks xmlns:a="http://schemas.openxmlformats.org/drawingml/2006/main" noGrp="1"/>
          </p:cNvSpPr>
          <p:nvPr/>
        </p:nvSpPr>
        <p:spPr>
          <a:xfrm xmlns:a="http://schemas.openxmlformats.org/drawingml/2006/main">
            <a:off x="571500" y="276225"/>
            <a:ext cx="2476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625" b="1">
                <a:solidFill>
                  <a:srgbClr val="15372F"/>
                </a:solidFill>
                <a:latin typeface="DejaVu Sans"/>
                <a:ea typeface="DejaVu Sans"/>
                <a:cs typeface="DejaVu Sans"/>
              </a:defRPr>
            </a:pPr>
            <a:r>
              <a:rPr sz="2625" b="1">
                <a:solidFill>
                  <a:srgbClr val="15372F"/>
                </a:solidFill>
                <a:latin typeface="DejaVu Sans"/>
                <a:ea typeface="DejaVu Sans"/>
                <a:cs typeface="DejaVu Sans"/>
              </a:rPr>
              <a:t>rootz</a:t>
            </a:r>
          </a:p>
        </p:txBody>
      </p:sp>
      <p:sp>
        <p:nvSpPr>
          <p:cNvPr id="2" name="">
            <a:extLst xmlns:a="http://schemas.openxmlformats.org/drawingml/2006/main">
              <a:ext uri="{FF2B5EF4-FFF2-40B4-BE49-F238E27FC236}">
                <a16:creationId xmlns:a16="http://schemas.microsoft.com/office/drawing/2014/main" id="{545FBB51-3650-463A-84C0-2706E3E263FB}"/>
              </a:ext>
            </a:extLst>
          </p:cNvPr>
          <p:cNvSpPr>
            <a:spLocks xmlns:a="http://schemas.openxmlformats.org/drawingml/2006/main" noGrp="1"/>
          </p:cNvSpPr>
          <p:nvPr/>
        </p:nvSpPr>
        <p:spPr>
          <a:xfrm xmlns:a="http://schemas.openxmlformats.org/drawingml/2006/main">
            <a:off x="5715000" y="390525"/>
            <a:ext cx="5905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1">
                <a:solidFill>
                  <a:srgbClr val="52655B"/>
                </a:solidFill>
                <a:latin typeface="DejaVu Sans"/>
                <a:ea typeface="DejaVu Sans"/>
                <a:cs typeface="DejaVu Sans"/>
              </a:defRPr>
            </a:pPr>
            <a:r>
              <a:rPr sz="1200" b="1">
                <a:solidFill>
                  <a:srgbClr val="52655B"/>
                </a:solidFill>
                <a:latin typeface="DejaVu Sans"/>
                <a:ea typeface="DejaVu Sans"/>
                <a:cs typeface="DejaVu Sans"/>
              </a:rPr>
              <a:t>GOVERNMENT DESIGN / BUILDING PERMITS</a:t>
            </a:r>
          </a:p>
        </p:txBody>
      </p:sp>
      <p:sp>
        <p:nvSpPr>
          <p:cNvPr id="3" name="">
            <a:extLst xmlns:a="http://schemas.openxmlformats.org/drawingml/2006/main">
              <a:ext uri="{FF2B5EF4-FFF2-40B4-BE49-F238E27FC236}">
                <a16:creationId xmlns:a16="http://schemas.microsoft.com/office/drawing/2014/main" id="{365F15B4-6BD4-4D2A-A727-7A5E46DF45CB}"/>
              </a:ext>
            </a:extLst>
          </p:cNvPr>
          <p:cNvSpPr>
            <a:spLocks xmlns:a="http://schemas.openxmlformats.org/drawingml/2006/main" noGrp="1"/>
          </p:cNvSpPr>
          <p:nvPr/>
        </p:nvSpPr>
        <p:spPr>
          <a:xfrm xmlns:a="http://schemas.openxmlformats.org/drawingml/2006/main">
            <a:off x="571500" y="1133475"/>
            <a:ext cx="10953750" cy="1276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975" b="1">
                <a:solidFill>
                  <a:srgbClr val="15372F"/>
                </a:solidFill>
                <a:latin typeface="DejaVu Sans"/>
                <a:ea typeface="DejaVu Sans"/>
                <a:cs typeface="DejaVu Sans"/>
              </a:defRPr>
            </a:pPr>
            <a:r>
              <a:rPr sz="3975" b="1">
                <a:solidFill>
                  <a:srgbClr val="15372F"/>
                </a:solidFill>
                <a:latin typeface="DejaVu Sans"/>
                <a:ea typeface="DejaVu Sans"/>
                <a:cs typeface="DejaVu Sans"/>
              </a:rPr>
              <a:t>An approval belongs</a:t>
            </a:r>
          </a:p>
          <a:p xmlns:a="http://schemas.openxmlformats.org/drawingml/2006/main">
            <a:pPr>
              <a:buNone/>
              <a:defRPr sz="3975" b="1">
                <a:solidFill>
                  <a:srgbClr val="15372F"/>
                </a:solidFill>
                <a:latin typeface="DejaVu Sans"/>
                <a:ea typeface="DejaVu Sans"/>
                <a:cs typeface="DejaVu Sans"/>
              </a:defRPr>
            </a:pPr>
            <a:r>
              <a:rPr sz="3975" b="1">
                <a:solidFill>
                  <a:srgbClr val="15372F"/>
                </a:solidFill>
                <a:latin typeface="DejaVu Sans"/>
                <a:ea typeface="DejaVu Sans"/>
                <a:cs typeface="DejaVu Sans"/>
              </a:rPr>
              <a:t>to the exact plans.</a:t>
            </a:r>
          </a:p>
        </p:txBody>
      </p:sp>
      <p:sp>
        <p:nvSpPr>
          <p:cNvPr id="4" name="">
            <a:extLst xmlns:a="http://schemas.openxmlformats.org/drawingml/2006/main">
              <a:ext uri="{FF2B5EF4-FFF2-40B4-BE49-F238E27FC236}">
                <a16:creationId xmlns:a16="http://schemas.microsoft.com/office/drawing/2014/main" id="{DB957759-525A-48DB-8FCA-7CCBE5BDBEEF}"/>
              </a:ext>
            </a:extLst>
          </p:cNvPr>
          <p:cNvSpPr>
            <a:spLocks xmlns:a="http://schemas.openxmlformats.org/drawingml/2006/main" noGrp="1"/>
          </p:cNvSpPr>
          <p:nvPr/>
        </p:nvSpPr>
        <p:spPr>
          <a:xfrm xmlns:a="http://schemas.openxmlformats.org/drawingml/2006/main">
            <a:off x="571500" y="2438400"/>
            <a:ext cx="10810875"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15372F"/>
                </a:solidFill>
                <a:latin typeface="DejaVu Sans"/>
                <a:ea typeface="DejaVu Sans"/>
                <a:cs typeface="DejaVu Sans"/>
              </a:defRPr>
            </a:pPr>
            <a:r>
              <a:rPr sz="1950" b="0">
                <a:solidFill>
                  <a:srgbClr val="15372F"/>
                </a:solidFill>
                <a:latin typeface="DejaVu Sans"/>
                <a:ea typeface="DejaVu Sans"/>
                <a:cs typeface="DejaVu Sans"/>
              </a:rPr>
              <a:t>Keep the drawing revision, departmental assessment, authority and conditions together.</a:t>
            </a:r>
          </a:p>
        </p:txBody>
      </p:sp>
      <p:sp>
        <p:nvSpPr>
          <p:cNvPr id="5" name="">
            <a:extLst xmlns:a="http://schemas.openxmlformats.org/drawingml/2006/main">
              <a:ext uri="{FF2B5EF4-FFF2-40B4-BE49-F238E27FC236}">
                <a16:creationId xmlns:a16="http://schemas.microsoft.com/office/drawing/2014/main" id="{B94C064F-A022-469B-96A4-B321090A00F3}"/>
              </a:ext>
            </a:extLst>
          </p:cNvPr>
          <p:cNvSpPr>
            <a:spLocks xmlns:a="http://schemas.openxmlformats.org/drawingml/2006/main" noGrp="1"/>
          </p:cNvSpPr>
          <p:nvPr/>
        </p:nvSpPr>
        <p:spPr>
          <a:xfrm xmlns:a="http://schemas.openxmlformats.org/drawingml/2006/main">
            <a:off x="571500" y="6362700"/>
            <a:ext cx="723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55B"/>
                </a:solidFill>
                <a:latin typeface="DejaVu Sans"/>
                <a:ea typeface="DejaVu Sans"/>
                <a:cs typeface="DejaVu Sans"/>
              </a:defRPr>
            </a:pPr>
            <a:r>
              <a:rPr sz="1200" b="0">
                <a:solidFill>
                  <a:srgbClr val="52655B"/>
                </a:solidFill>
                <a:latin typeface="DejaVu Sans"/>
                <a:ea typeface="DejaVu Sans"/>
                <a:cs typeface="DejaVu Sans"/>
              </a:rPr>
              <a:t>datacenters.rootz.global</a:t>
            </a:r>
          </a:p>
        </p:txBody>
      </p:sp>
      <p:sp>
        <p:nvSpPr>
          <p:cNvPr id="6" name="">
            <a:extLst xmlns:a="http://schemas.openxmlformats.org/drawingml/2006/main">
              <a:ext uri="{FF2B5EF4-FFF2-40B4-BE49-F238E27FC236}">
                <a16:creationId xmlns:a16="http://schemas.microsoft.com/office/drawing/2014/main" id="{E8B3410C-4305-4CE1-9352-320D12E20E64}"/>
              </a:ext>
            </a:extLst>
          </p:cNvPr>
          <p:cNvSpPr>
            <a:spLocks xmlns:a="http://schemas.openxmlformats.org/drawingml/2006/main" noGrp="1"/>
          </p:cNvSpPr>
          <p:nvPr/>
        </p:nvSpPr>
        <p:spPr>
          <a:xfrm xmlns:a="http://schemas.openxmlformats.org/drawingml/2006/main">
            <a:off x="10477500" y="6362700"/>
            <a:ext cx="11620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55B"/>
                </a:solidFill>
                <a:latin typeface="DejaVu Sans"/>
                <a:ea typeface="DejaVu Sans"/>
                <a:cs typeface="DejaVu Sans"/>
              </a:defRPr>
            </a:pPr>
            <a:r>
              <a:rPr sz="1200" b="0">
                <a:solidFill>
                  <a:srgbClr val="52655B"/>
                </a:solidFill>
                <a:latin typeface="DejaVu Sans"/>
                <a:ea typeface="DejaVu Sans"/>
                <a:cs typeface="DejaVu Sans"/>
              </a:rPr>
              <a:t>08  /  12</a:t>
            </a:r>
          </a:p>
        </p:txBody>
      </p:sp>
      <p:graphicFrame>
        <p:nvGraphicFramePr>
          <p:cNvPr id="17" name=""/>
          <p:cNvGraphicFramePr/>
          <p:nvPr/>
        </p:nvGraphicFramePr>
        <p:xfrm>
          <a:off xmlns:a="http://schemas.openxmlformats.org/drawingml/2006/main" x="571500" y="3409950"/>
          <a:ext xmlns:a="http://schemas.openxmlformats.org/drawingml/2006/main" cx="11049000" cy="2362200"/>
        </p:xfrm>
        <a:graphic xmlns:a="http://schemas.openxmlformats.org/drawingml/2006/main">
          <a:graphicData uri="http://schemas.openxmlformats.org/drawingml/2006/table">
            <a:tbl>
              <a:tblPr/>
              <a:tblGrid>
                <a:gridCol w="4095750"/>
                <a:gridCol w="6953250"/>
              </a:tblGrid>
              <a:tr h="590550">
                <a:tc>
                  <a:txBody>
                    <a:bodyPr/>
                    <a:lstStyle/>
                    <a:p>
                      <a:r>
                        <a:rPr sz="1500" b="1">
                          <a:solidFill>
                            <a:srgbClr val="F7F8F2"/>
                          </a:solidFill>
                          <a:latin typeface="DejaVu Sans"/>
                          <a:ea typeface="DejaVu Sans"/>
                          <a:cs typeface="DejaVu Sans"/>
                        </a:rPr>
                        <a:t>At the boundary</a:t>
                      </a:r>
                    </a:p>
                  </a:txBody>
                  <a:tcPr marL="152400" marR="152400" marT="95250" marB="95250" anchor="ctr">
                    <a:solidFill>
                      <a:srgbClr val="15372F"/>
                    </a:solidFill>
                  </a:tcPr>
                </a:tc>
                <a:tc>
                  <a:txBody>
                    <a:bodyPr/>
                    <a:lstStyle/>
                    <a:p>
                      <a:r>
                        <a:rPr sz="1500" b="1">
                          <a:solidFill>
                            <a:srgbClr val="F7F8F2"/>
                          </a:solidFill>
                          <a:latin typeface="DejaVu Sans"/>
                          <a:ea typeface="DejaVu Sans"/>
                          <a:cs typeface="DejaVu Sans"/>
                        </a:rPr>
                        <a:t>What remains checkable</a:t>
                      </a:r>
                    </a:p>
                  </a:txBody>
                  <a:tcPr marL="152400" marR="152400" marT="95250" marB="95250" anchor="ctr">
                    <a:solidFill>
                      <a:srgbClr val="15372F"/>
                    </a:solidFill>
                  </a:tcPr>
                </a:tc>
              </a:tr>
              <a:tr h="590550">
                <a:tc>
                  <a:txBody>
                    <a:bodyPr/>
                    <a:lstStyle/>
                    <a:p>
                      <a:r>
                        <a:rPr sz="1800" b="1">
                          <a:solidFill>
                            <a:srgbClr val="15372F"/>
                          </a:solidFill>
                          <a:latin typeface="DejaVu Sans"/>
                          <a:ea typeface="DejaVu Sans"/>
                          <a:cs typeface="DejaVu Sans"/>
                        </a:rPr>
                        <a:t>Submission → department</a:t>
                      </a:r>
                    </a:p>
                  </a:txBody>
                  <a:tcPr marL="152400" marR="152400" marT="95250" marB="95250" anchor="ctr">
                    <a:solidFill>
                      <a:srgbClr val="F7F8F2"/>
                    </a:solidFill>
                  </a:tcPr>
                </a:tc>
                <a:tc>
                  <a:txBody>
                    <a:bodyPr/>
                    <a:lstStyle/>
                    <a:p>
                      <a:r>
                        <a:rPr sz="1800" b="0">
                          <a:solidFill>
                            <a:srgbClr val="15372F"/>
                          </a:solidFill>
                          <a:latin typeface="DejaVu Sans"/>
                          <a:ea typeface="DejaVu Sans"/>
                          <a:cs typeface="DejaVu Sans"/>
                        </a:rPr>
                        <a:t>The signed referral and specific drawing revision.</a:t>
                      </a:r>
                    </a:p>
                  </a:txBody>
                  <a:tcPr marL="152400" marR="152400" marT="95250" marB="95250" anchor="ctr">
                    <a:solidFill>
                      <a:srgbClr val="F7F8F2"/>
                    </a:solidFill>
                  </a:tcPr>
                </a:tc>
              </a:tr>
              <a:tr h="590550">
                <a:tc>
                  <a:txBody>
                    <a:bodyPr/>
                    <a:lstStyle/>
                    <a:p>
                      <a:r>
                        <a:rPr sz="1800" b="1">
                          <a:solidFill>
                            <a:srgbClr val="15372F"/>
                          </a:solidFill>
                          <a:latin typeface="DejaVu Sans"/>
                          <a:ea typeface="DejaVu Sans"/>
                          <a:cs typeface="DejaVu Sans"/>
                        </a:rPr>
                        <a:t>Department → agency</a:t>
                      </a:r>
                    </a:p>
                  </a:txBody>
                  <a:tcPr marL="152400" marR="152400" marT="95250" marB="95250" anchor="ctr">
                    <a:solidFill>
                      <a:srgbClr val="EEF2E9"/>
                    </a:solidFill>
                  </a:tcPr>
                </a:tc>
                <a:tc>
                  <a:txBody>
                    <a:bodyPr/>
                    <a:lstStyle/>
                    <a:p>
                      <a:r>
                        <a:rPr sz="1800" b="0">
                          <a:solidFill>
                            <a:srgbClr val="15372F"/>
                          </a:solidFill>
                          <a:latin typeface="DejaVu Sans"/>
                          <a:ea typeface="DejaVu Sans"/>
                          <a:cs typeface="DejaVu Sans"/>
                        </a:rPr>
                        <a:t>Assessment, conditions and authorized source.</a:t>
                      </a:r>
                    </a:p>
                  </a:txBody>
                  <a:tcPr marL="152400" marR="152400" marT="95250" marB="95250" anchor="ctr">
                    <a:solidFill>
                      <a:srgbClr val="EEF2E9"/>
                    </a:solidFill>
                  </a:tcPr>
                </a:tc>
              </a:tr>
              <a:tr h="590550">
                <a:tc>
                  <a:txBody>
                    <a:bodyPr/>
                    <a:lstStyle/>
                    <a:p>
                      <a:r>
                        <a:rPr sz="1800" b="1">
                          <a:solidFill>
                            <a:srgbClr val="15372F"/>
                          </a:solidFill>
                          <a:latin typeface="DejaVu Sans"/>
                          <a:ea typeface="DejaVu Sans"/>
                          <a:cs typeface="DejaVu Sans"/>
                        </a:rPr>
                        <a:t>Approval → recipient</a:t>
                      </a:r>
                    </a:p>
                  </a:txBody>
                  <a:tcPr marL="152400" marR="152400" marT="95250" marB="95250" anchor="ctr">
                    <a:solidFill>
                      <a:srgbClr val="F7F8F2"/>
                    </a:solidFill>
                  </a:tcPr>
                </a:tc>
                <a:tc>
                  <a:txBody>
                    <a:bodyPr/>
                    <a:lstStyle/>
                    <a:p>
                      <a:r>
                        <a:rPr sz="1800" b="0">
                          <a:solidFill>
                            <a:srgbClr val="15372F"/>
                          </a:solidFill>
                          <a:latin typeface="DejaVu Sans"/>
                          <a:ea typeface="DejaVu Sans"/>
                          <a:cs typeface="DejaVu Sans"/>
                        </a:rPr>
                        <a:t>Approved plans, amendments and current status.</a:t>
                      </a:r>
                    </a:p>
                  </a:txBody>
                  <a:tcPr marL="152400" marR="152400" marT="95250" marB="95250" anchor="ctr">
                    <a:solidFill>
                      <a:srgbClr val="F7F8F2"/>
                    </a:solidFill>
                  </a:tcPr>
                </a:tc>
              </a:tr>
            </a:tbl>
          </a:graphicData>
        </a:graphic>
      </p:graphicFrame>
      <p:sp>
        <p:nvSpPr>
          <p:cNvPr id="8" name="">
            <a:extLst xmlns:a="http://schemas.openxmlformats.org/drawingml/2006/main">
              <a:ext uri="{FF2B5EF4-FFF2-40B4-BE49-F238E27FC236}">
                <a16:creationId xmlns:a16="http://schemas.microsoft.com/office/drawing/2014/main" id="{3A0CE908-7905-4B53-9C00-91869BF988B5}"/>
              </a:ext>
            </a:extLst>
          </p:cNvPr>
          <p:cNvSpPr>
            <a:spLocks xmlns:a="http://schemas.openxmlformats.org/drawingml/2006/main" noGrp="1"/>
          </p:cNvSpPr>
          <p:nvPr/>
        </p:nvSpPr>
        <p:spPr>
          <a:xfrm xmlns:a="http://schemas.openxmlformats.org/drawingml/2006/main">
            <a:off x="571500" y="5895975"/>
            <a:ext cx="108585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75" b="0">
                <a:solidFill>
                  <a:srgbClr val="52655B"/>
                </a:solidFill>
                <a:latin typeface="DejaVu Sans"/>
                <a:ea typeface="DejaVu Sans"/>
                <a:cs typeface="DejaVu Sans"/>
              </a:defRPr>
            </a:pPr>
            <a:r>
              <a:rPr sz="1575" b="0">
                <a:solidFill>
                  <a:srgbClr val="52655B"/>
                </a:solidFill>
                <a:latin typeface="DejaVu Sans"/>
                <a:ea typeface="DejaVu Sans"/>
                <a:cs typeface="DejaVu Sans"/>
              </a:rPr>
              <a:t>First scope: submission completeness and one departmental referral.</a:t>
            </a:r>
          </a:p>
        </p:txBody>
      </p:sp>
    </p:spTree>
    <p:extLst>
      <p:ext uri="{BB962C8B-B14F-4D97-AF65-F5344CB8AC3E}">
        <p14:creationId xmlns:p14="http://schemas.microsoft.com/office/powerpoint/2010/main" val="1575284395"/>
      </p:ext>
    </p:extLst>
  </p:cSld>
</p:sld>
</file>

<file path=ppt/slides/slide9.xml><?xml version="1.0" encoding="utf-8"?>
<p:sld xmlns:p="http://schemas.openxmlformats.org/presentationml/2006/main">
  <p:cSld>
    <p:bg>
      <p:bgPr>
        <a:solidFill xmlns:a="http://schemas.openxmlformats.org/drawingml/2006/main">
          <a:srgbClr val="F7F8F2"/>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0F11669A-F117-4383-A820-4A836F1F259B}"/>
              </a:ext>
            </a:extLst>
          </p:cNvPr>
          <p:cNvSpPr>
            <a:spLocks xmlns:a="http://schemas.openxmlformats.org/drawingml/2006/main" noGrp="1"/>
          </p:cNvSpPr>
          <p:nvPr/>
        </p:nvSpPr>
        <p:spPr>
          <a:xfrm xmlns:a="http://schemas.openxmlformats.org/drawingml/2006/main">
            <a:off x="571500" y="276225"/>
            <a:ext cx="2476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625" b="1">
                <a:solidFill>
                  <a:srgbClr val="15372F"/>
                </a:solidFill>
                <a:latin typeface="DejaVu Sans"/>
                <a:ea typeface="DejaVu Sans"/>
                <a:cs typeface="DejaVu Sans"/>
              </a:defRPr>
            </a:pPr>
            <a:r>
              <a:rPr sz="2625" b="1">
                <a:solidFill>
                  <a:srgbClr val="15372F"/>
                </a:solidFill>
                <a:latin typeface="DejaVu Sans"/>
                <a:ea typeface="DejaVu Sans"/>
                <a:cs typeface="DejaVu Sans"/>
              </a:rPr>
              <a:t>rootz</a:t>
            </a:r>
          </a:p>
        </p:txBody>
      </p:sp>
      <p:sp>
        <p:nvSpPr>
          <p:cNvPr id="2" name="">
            <a:extLst xmlns:a="http://schemas.openxmlformats.org/drawingml/2006/main">
              <a:ext uri="{FF2B5EF4-FFF2-40B4-BE49-F238E27FC236}">
                <a16:creationId xmlns:a16="http://schemas.microsoft.com/office/drawing/2014/main" id="{0CB13178-4627-40D2-BAC2-52A4E5E051C4}"/>
              </a:ext>
            </a:extLst>
          </p:cNvPr>
          <p:cNvSpPr>
            <a:spLocks xmlns:a="http://schemas.openxmlformats.org/drawingml/2006/main" noGrp="1"/>
          </p:cNvSpPr>
          <p:nvPr/>
        </p:nvSpPr>
        <p:spPr>
          <a:xfrm xmlns:a="http://schemas.openxmlformats.org/drawingml/2006/main">
            <a:off x="5715000" y="390525"/>
            <a:ext cx="5905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1">
                <a:solidFill>
                  <a:srgbClr val="52655B"/>
                </a:solidFill>
                <a:latin typeface="DejaVu Sans"/>
                <a:ea typeface="DejaVu Sans"/>
                <a:cs typeface="DejaVu Sans"/>
              </a:defRPr>
            </a:pPr>
            <a:r>
              <a:rPr sz="1200" b="1">
                <a:solidFill>
                  <a:srgbClr val="52655B"/>
                </a:solidFill>
                <a:latin typeface="DejaVu Sans"/>
                <a:ea typeface="DejaVu Sans"/>
                <a:cs typeface="DejaVu Sans"/>
              </a:rPr>
              <a:t>WORKING EVIDENCE / SEPTEMBER 2026</a:t>
            </a:r>
          </a:p>
        </p:txBody>
      </p:sp>
      <p:sp>
        <p:nvSpPr>
          <p:cNvPr id="3" name="">
            <a:extLst xmlns:a="http://schemas.openxmlformats.org/drawingml/2006/main">
              <a:ext uri="{FF2B5EF4-FFF2-40B4-BE49-F238E27FC236}">
                <a16:creationId xmlns:a16="http://schemas.microsoft.com/office/drawing/2014/main" id="{FF49EA00-BAA4-4F84-9CA4-C82583628ACE}"/>
              </a:ext>
            </a:extLst>
          </p:cNvPr>
          <p:cNvSpPr>
            <a:spLocks xmlns:a="http://schemas.openxmlformats.org/drawingml/2006/main" noGrp="1"/>
          </p:cNvSpPr>
          <p:nvPr/>
        </p:nvSpPr>
        <p:spPr>
          <a:xfrm xmlns:a="http://schemas.openxmlformats.org/drawingml/2006/main">
            <a:off x="571500" y="1133475"/>
            <a:ext cx="10953750" cy="1276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975" b="1">
                <a:solidFill>
                  <a:srgbClr val="15372F"/>
                </a:solidFill>
                <a:latin typeface="DejaVu Sans"/>
                <a:ea typeface="DejaVu Sans"/>
                <a:cs typeface="DejaVu Sans"/>
              </a:defRPr>
            </a:pPr>
            <a:r>
              <a:rPr sz="3975" b="1">
                <a:solidFill>
                  <a:srgbClr val="15372F"/>
                </a:solidFill>
                <a:latin typeface="DejaVu Sans"/>
                <a:ea typeface="DejaVu Sans"/>
                <a:cs typeface="DejaVu Sans"/>
              </a:rPr>
              <a:t>A live service</a:t>
            </a:r>
          </a:p>
          <a:p xmlns:a="http://schemas.openxmlformats.org/drawingml/2006/main">
            <a:pPr>
              <a:buNone/>
              <a:defRPr sz="3975" b="1">
                <a:solidFill>
                  <a:srgbClr val="15372F"/>
                </a:solidFill>
                <a:latin typeface="DejaVu Sans"/>
                <a:ea typeface="DejaVu Sans"/>
                <a:cs typeface="DejaVu Sans"/>
              </a:defRPr>
            </a:pPr>
            <a:r>
              <a:rPr sz="3975" b="1">
                <a:solidFill>
                  <a:srgbClr val="15372F"/>
                </a:solidFill>
                <a:latin typeface="DejaVu Sans"/>
                <a:ea typeface="DejaVu Sans"/>
                <a:cs typeface="DejaVu Sans"/>
              </a:rPr>
              <a:t>you can inspect.</a:t>
            </a:r>
          </a:p>
        </p:txBody>
      </p:sp>
      <p:sp>
        <p:nvSpPr>
          <p:cNvPr id="4" name="">
            <a:extLst xmlns:a="http://schemas.openxmlformats.org/drawingml/2006/main">
              <a:ext uri="{FF2B5EF4-FFF2-40B4-BE49-F238E27FC236}">
                <a16:creationId xmlns:a16="http://schemas.microsoft.com/office/drawing/2014/main" id="{D60980BA-1113-4327-A370-1E4EB88D3FF5}"/>
              </a:ext>
            </a:extLst>
          </p:cNvPr>
          <p:cNvSpPr>
            <a:spLocks xmlns:a="http://schemas.openxmlformats.org/drawingml/2006/main" noGrp="1"/>
          </p:cNvSpPr>
          <p:nvPr/>
        </p:nvSpPr>
        <p:spPr>
          <a:xfrm xmlns:a="http://schemas.openxmlformats.org/drawingml/2006/main">
            <a:off x="571500" y="2438400"/>
            <a:ext cx="10810875"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15372F"/>
                </a:solidFill>
                <a:latin typeface="DejaVu Sans"/>
                <a:ea typeface="DejaVu Sans"/>
                <a:cs typeface="DejaVu Sans"/>
              </a:defRPr>
            </a:pPr>
            <a:r>
              <a:rPr sz="1950" b="0">
                <a:solidFill>
                  <a:srgbClr val="15372F"/>
                </a:solidFill>
                <a:latin typeface="DejaVu Sans"/>
                <a:ea typeface="DejaVu Sans"/>
                <a:cs typeface="DejaVu Sans"/>
              </a:rPr>
              <a:t>Rootz Node exposes a Polygon service over MCP and JSON-RPC with signed outputs and declared measurement scope.</a:t>
            </a:r>
          </a:p>
        </p:txBody>
      </p:sp>
      <p:sp>
        <p:nvSpPr>
          <p:cNvPr id="5" name="">
            <a:extLst xmlns:a="http://schemas.openxmlformats.org/drawingml/2006/main">
              <a:ext uri="{FF2B5EF4-FFF2-40B4-BE49-F238E27FC236}">
                <a16:creationId xmlns:a16="http://schemas.microsoft.com/office/drawing/2014/main" id="{622807D3-868D-4344-B142-23B2CFDF88DC}"/>
              </a:ext>
            </a:extLst>
          </p:cNvPr>
          <p:cNvSpPr>
            <a:spLocks xmlns:a="http://schemas.openxmlformats.org/drawingml/2006/main" noGrp="1"/>
          </p:cNvSpPr>
          <p:nvPr/>
        </p:nvSpPr>
        <p:spPr>
          <a:xfrm xmlns:a="http://schemas.openxmlformats.org/drawingml/2006/main">
            <a:off x="571500" y="6362700"/>
            <a:ext cx="723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55B"/>
                </a:solidFill>
                <a:latin typeface="DejaVu Sans"/>
                <a:ea typeface="DejaVu Sans"/>
                <a:cs typeface="DejaVu Sans"/>
              </a:defRPr>
            </a:pPr>
            <a:r>
              <a:rPr sz="1200" b="0">
                <a:solidFill>
                  <a:srgbClr val="52655B"/>
                </a:solidFill>
                <a:latin typeface="DejaVu Sans"/>
                <a:ea typeface="DejaVu Sans"/>
                <a:cs typeface="DejaVu Sans"/>
              </a:rPr>
              <a:t>datacenters.rootz.global</a:t>
            </a:r>
          </a:p>
        </p:txBody>
      </p:sp>
      <p:sp>
        <p:nvSpPr>
          <p:cNvPr id="6" name="">
            <a:extLst xmlns:a="http://schemas.openxmlformats.org/drawingml/2006/main">
              <a:ext uri="{FF2B5EF4-FFF2-40B4-BE49-F238E27FC236}">
                <a16:creationId xmlns:a16="http://schemas.microsoft.com/office/drawing/2014/main" id="{85B24D91-2C5F-4350-B2B9-43FBCC81BD42}"/>
              </a:ext>
            </a:extLst>
          </p:cNvPr>
          <p:cNvSpPr>
            <a:spLocks xmlns:a="http://schemas.openxmlformats.org/drawingml/2006/main" noGrp="1"/>
          </p:cNvSpPr>
          <p:nvPr/>
        </p:nvSpPr>
        <p:spPr>
          <a:xfrm xmlns:a="http://schemas.openxmlformats.org/drawingml/2006/main">
            <a:off x="10477500" y="6362700"/>
            <a:ext cx="11620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55B"/>
                </a:solidFill>
                <a:latin typeface="DejaVu Sans"/>
                <a:ea typeface="DejaVu Sans"/>
                <a:cs typeface="DejaVu Sans"/>
              </a:defRPr>
            </a:pPr>
            <a:r>
              <a:rPr sz="1200" b="0">
                <a:solidFill>
                  <a:srgbClr val="52655B"/>
                </a:solidFill>
                <a:latin typeface="DejaVu Sans"/>
                <a:ea typeface="DejaVu Sans"/>
                <a:cs typeface="DejaVu Sans"/>
              </a:rPr>
              <a:t>09  /  12</a:t>
            </a:r>
          </a:p>
        </p:txBody>
      </p:sp>
      <p:graphicFrame>
        <p:nvGraphicFramePr>
          <p:cNvPr id="16" name=""/>
          <p:cNvGraphicFramePr/>
          <p:nvPr/>
        </p:nvGraphicFramePr>
        <p:xfrm>
          <a:off xmlns:a="http://schemas.openxmlformats.org/drawingml/2006/main" x="571500" y="3409950"/>
          <a:ext xmlns:a="http://schemas.openxmlformats.org/drawingml/2006/main" cx="11049000" cy="2505075"/>
        </p:xfrm>
        <a:graphic xmlns:a="http://schemas.openxmlformats.org/drawingml/2006/main">
          <a:graphicData uri="http://schemas.openxmlformats.org/drawingml/2006/table">
            <a:tbl>
              <a:tblPr/>
              <a:tblGrid>
                <a:gridCol w="4191000"/>
                <a:gridCol w="6858000"/>
              </a:tblGrid>
              <a:tr h="626269">
                <a:tc>
                  <a:txBody>
                    <a:bodyPr/>
                    <a:lstStyle/>
                    <a:p>
                      <a:r>
                        <a:rPr sz="1500" b="1">
                          <a:solidFill>
                            <a:srgbClr val="F7F8F2"/>
                          </a:solidFill>
                          <a:latin typeface="DejaVu Sans"/>
                          <a:ea typeface="DejaVu Sans"/>
                          <a:cs typeface="DejaVu Sans"/>
                        </a:rPr>
                        <a:t>Observed / published</a:t>
                      </a:r>
                    </a:p>
                  </a:txBody>
                  <a:tcPr marL="152400" marR="152400" marT="95250" marB="95250" anchor="ctr">
                    <a:solidFill>
                      <a:srgbClr val="15372F"/>
                    </a:solidFill>
                  </a:tcPr>
                </a:tc>
                <a:tc>
                  <a:txBody>
                    <a:bodyPr/>
                    <a:lstStyle/>
                    <a:p>
                      <a:r>
                        <a:rPr sz="1500" b="1">
                          <a:solidFill>
                            <a:srgbClr val="F7F8F2"/>
                          </a:solidFill>
                          <a:latin typeface="DejaVu Sans"/>
                          <a:ea typeface="DejaVu Sans"/>
                          <a:cs typeface="DejaVu Sans"/>
                        </a:rPr>
                        <a:t>Boundary</a:t>
                      </a:r>
                    </a:p>
                  </a:txBody>
                  <a:tcPr marL="152400" marR="152400" marT="95250" marB="95250" anchor="ctr">
                    <a:solidFill>
                      <a:srgbClr val="15372F"/>
                    </a:solidFill>
                  </a:tcPr>
                </a:tc>
              </a:tr>
              <a:tr h="626269">
                <a:tc>
                  <a:txBody>
                    <a:bodyPr/>
                    <a:lstStyle/>
                    <a:p>
                      <a:r>
                        <a:rPr sz="1725" b="1">
                          <a:solidFill>
                            <a:srgbClr val="15372F"/>
                          </a:solidFill>
                          <a:latin typeface="DejaVu Sans"/>
                          <a:ea typeface="DejaVu Sans"/>
                          <a:cs typeface="DejaVu Sans"/>
                        </a:rPr>
                        <a:t>Signed response verified</a:t>
                      </a:r>
                    </a:p>
                  </a:txBody>
                  <a:tcPr marL="152400" marR="152400" marT="95250" marB="95250" anchor="ctr">
                    <a:solidFill>
                      <a:srgbClr val="F7F8F2"/>
                    </a:solidFill>
                  </a:tcPr>
                </a:tc>
                <a:tc>
                  <a:txBody>
                    <a:bodyPr/>
                    <a:lstStyle/>
                    <a:p>
                      <a:r>
                        <a:rPr sz="1725" b="0">
                          <a:solidFill>
                            <a:srgbClr val="15372F"/>
                          </a:solidFill>
                          <a:latin typeface="DejaVu Sans"/>
                          <a:ea typeface="DejaVu Sans"/>
                          <a:cs typeface="DejaVu Sans"/>
                        </a:rPr>
                        <a:t>Checked under supplied keys; request was unsigned.</a:t>
                      </a:r>
                    </a:p>
                  </a:txBody>
                  <a:tcPr marL="152400" marR="152400" marT="95250" marB="95250" anchor="ctr">
                    <a:solidFill>
                      <a:srgbClr val="F7F8F2"/>
                    </a:solidFill>
                  </a:tcPr>
                </a:tc>
              </a:tr>
              <a:tr h="626269">
                <a:tc>
                  <a:txBody>
                    <a:bodyPr/>
                    <a:lstStyle/>
                    <a:p>
                      <a:r>
                        <a:rPr sz="1725" b="1">
                          <a:solidFill>
                            <a:srgbClr val="15372F"/>
                          </a:solidFill>
                          <a:latin typeface="DejaVu Sans"/>
                          <a:ea typeface="DejaVu Sans"/>
                          <a:cs typeface="DejaVu Sans"/>
                        </a:rPr>
                        <a:t>Boot evidence: PCR 0, 4, 7</a:t>
                      </a:r>
                    </a:p>
                  </a:txBody>
                  <a:tcPr marL="152400" marR="152400" marT="95250" marB="95250" anchor="ctr">
                    <a:solidFill>
                      <a:srgbClr val="EEF2E9"/>
                    </a:solidFill>
                  </a:tcPr>
                </a:tc>
                <a:tc>
                  <a:txBody>
                    <a:bodyPr/>
                    <a:lstStyle/>
                    <a:p>
                      <a:r>
                        <a:rPr sz="1725" b="0">
                          <a:solidFill>
                            <a:srgbClr val="15372F"/>
                          </a:solidFill>
                          <a:latin typeface="DejaVu Sans"/>
                          <a:ea typeface="DejaVu Sans"/>
                          <a:cs typeface="DejaVu Sans"/>
                        </a:rPr>
                        <a:t>Software vTPM; Bor and runtime integrity excluded.</a:t>
                      </a:r>
                    </a:p>
                  </a:txBody>
                  <a:tcPr marL="152400" marR="152400" marT="95250" marB="95250" anchor="ctr">
                    <a:solidFill>
                      <a:srgbClr val="EEF2E9"/>
                    </a:solidFill>
                  </a:tcPr>
                </a:tc>
              </a:tr>
              <a:tr h="626269">
                <a:tc>
                  <a:txBody>
                    <a:bodyPr/>
                    <a:lstStyle/>
                    <a:p>
                      <a:r>
                        <a:rPr sz="1725" b="1">
                          <a:solidFill>
                            <a:srgbClr val="15372F"/>
                          </a:solidFill>
                          <a:latin typeface="DejaVu Sans"/>
                          <a:ea typeface="DejaVu Sans"/>
                          <a:cs typeface="DejaVu Sans"/>
                        </a:rPr>
                        <a:t>Origin prepared data</a:t>
                      </a:r>
                    </a:p>
                  </a:txBody>
                  <a:tcPr marL="152400" marR="152400" marT="95250" marB="95250" anchor="ctr">
                    <a:solidFill>
                      <a:srgbClr val="F7F8F2"/>
                    </a:solidFill>
                  </a:tcPr>
                </a:tc>
                <a:tc>
                  <a:txBody>
                    <a:bodyPr/>
                    <a:lstStyle/>
                    <a:p>
                      <a:r>
                        <a:rPr sz="1725" b="0">
                          <a:solidFill>
                            <a:srgbClr val="15372F"/>
                          </a:solidFill>
                          <a:latin typeface="DejaVu Sans"/>
                          <a:ea typeface="DejaVu Sans"/>
                          <a:cs typeface="DejaVu Sans"/>
                        </a:rPr>
                        <a:t>Source references and hashes; not source-issued signatures.</a:t>
                      </a:r>
                    </a:p>
                  </a:txBody>
                  <a:tcPr marL="152400" marR="152400" marT="95250" marB="95250" anchor="ctr">
                    <a:solidFill>
                      <a:srgbClr val="F7F8F2"/>
                    </a:solidFill>
                  </a:tcPr>
                </a:tc>
              </a:tr>
            </a:tbl>
          </a:graphicData>
        </a:graphic>
      </p:graphicFrame>
    </p:spTree>
    <p:extLst>
      <p:ext uri="{BB962C8B-B14F-4D97-AF65-F5344CB8AC3E}">
        <p14:creationId xmlns:p14="http://schemas.microsoft.com/office/powerpoint/2010/main" val="419759034"/>
      </p:ext>
    </p:extLst>
  </p:cSld>
</p:sld>
</file>

<file path=ppt/slides/slide10.xml><?xml version="1.0" encoding="utf-8"?>
<p:sld xmlns:p="http://schemas.openxmlformats.org/presentationml/2006/main">
  <p:cSld>
    <p:bg>
      <p:bgPr>
        <a:solidFill xmlns:a="http://schemas.openxmlformats.org/drawingml/2006/main">
          <a:srgbClr val="F7F8F2"/>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76835A4B-FE52-41E1-910A-D63EBF2D9790}"/>
              </a:ext>
            </a:extLst>
          </p:cNvPr>
          <p:cNvSpPr>
            <a:spLocks xmlns:a="http://schemas.openxmlformats.org/drawingml/2006/main" noGrp="1"/>
          </p:cNvSpPr>
          <p:nvPr/>
        </p:nvSpPr>
        <p:spPr>
          <a:xfrm xmlns:a="http://schemas.openxmlformats.org/drawingml/2006/main">
            <a:off x="571500" y="276225"/>
            <a:ext cx="2476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625" b="1">
                <a:solidFill>
                  <a:srgbClr val="15372F"/>
                </a:solidFill>
                <a:latin typeface="DejaVu Sans"/>
                <a:ea typeface="DejaVu Sans"/>
                <a:cs typeface="DejaVu Sans"/>
              </a:defRPr>
            </a:pPr>
            <a:r>
              <a:rPr sz="2625" b="1">
                <a:solidFill>
                  <a:srgbClr val="15372F"/>
                </a:solidFill>
                <a:latin typeface="DejaVu Sans"/>
                <a:ea typeface="DejaVu Sans"/>
                <a:cs typeface="DejaVu Sans"/>
              </a:rPr>
              <a:t>rootz</a:t>
            </a:r>
          </a:p>
        </p:txBody>
      </p:sp>
      <p:sp>
        <p:nvSpPr>
          <p:cNvPr id="2" name="">
            <a:extLst xmlns:a="http://schemas.openxmlformats.org/drawingml/2006/main">
              <a:ext uri="{FF2B5EF4-FFF2-40B4-BE49-F238E27FC236}">
                <a16:creationId xmlns:a16="http://schemas.microsoft.com/office/drawing/2014/main" id="{952CE66A-D78E-4270-98E4-E9E49375AC68}"/>
              </a:ext>
            </a:extLst>
          </p:cNvPr>
          <p:cNvSpPr>
            <a:spLocks xmlns:a="http://schemas.openxmlformats.org/drawingml/2006/main" noGrp="1"/>
          </p:cNvSpPr>
          <p:nvPr/>
        </p:nvSpPr>
        <p:spPr>
          <a:xfrm xmlns:a="http://schemas.openxmlformats.org/drawingml/2006/main">
            <a:off x="5715000" y="390525"/>
            <a:ext cx="5905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1">
                <a:solidFill>
                  <a:srgbClr val="52655B"/>
                </a:solidFill>
                <a:latin typeface="DejaVu Sans"/>
                <a:ea typeface="DejaVu Sans"/>
                <a:cs typeface="DejaVu Sans"/>
              </a:defRPr>
            </a:pPr>
            <a:r>
              <a:rPr sz="1200" b="1">
                <a:solidFill>
                  <a:srgbClr val="52655B"/>
                </a:solidFill>
                <a:latin typeface="DejaVu Sans"/>
                <a:ea typeface="DejaVu Sans"/>
                <a:cs typeface="DejaVu Sans"/>
              </a:rPr>
              <a:t>DELIVERY RESPONSIBILITIES</a:t>
            </a:r>
          </a:p>
        </p:txBody>
      </p:sp>
      <p:sp>
        <p:nvSpPr>
          <p:cNvPr id="3" name="">
            <a:extLst xmlns:a="http://schemas.openxmlformats.org/drawingml/2006/main">
              <a:ext uri="{FF2B5EF4-FFF2-40B4-BE49-F238E27FC236}">
                <a16:creationId xmlns:a16="http://schemas.microsoft.com/office/drawing/2014/main" id="{0533F237-A923-4C9D-ACA8-54C6B0EDB2D3}"/>
              </a:ext>
            </a:extLst>
          </p:cNvPr>
          <p:cNvSpPr>
            <a:spLocks xmlns:a="http://schemas.openxmlformats.org/drawingml/2006/main" noGrp="1"/>
          </p:cNvSpPr>
          <p:nvPr/>
        </p:nvSpPr>
        <p:spPr>
          <a:xfrm xmlns:a="http://schemas.openxmlformats.org/drawingml/2006/main">
            <a:off x="571500" y="1133475"/>
            <a:ext cx="10953750" cy="1276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975" b="1">
                <a:solidFill>
                  <a:srgbClr val="15372F"/>
                </a:solidFill>
                <a:latin typeface="DejaVu Sans"/>
                <a:ea typeface="DejaVu Sans"/>
                <a:cs typeface="DejaVu Sans"/>
              </a:defRPr>
            </a:pPr>
            <a:r>
              <a:rPr sz="3975" b="1">
                <a:solidFill>
                  <a:srgbClr val="15372F"/>
                </a:solidFill>
                <a:latin typeface="DejaVu Sans"/>
                <a:ea typeface="DejaVu Sans"/>
                <a:cs typeface="DejaVu Sans"/>
              </a:rPr>
              <a:t>A customer program</a:t>
            </a:r>
          </a:p>
          <a:p xmlns:a="http://schemas.openxmlformats.org/drawingml/2006/main">
            <a:pPr>
              <a:buNone/>
              <a:defRPr sz="3975" b="1">
                <a:solidFill>
                  <a:srgbClr val="15372F"/>
                </a:solidFill>
                <a:latin typeface="DejaVu Sans"/>
                <a:ea typeface="DejaVu Sans"/>
                <a:cs typeface="DejaVu Sans"/>
              </a:defRPr>
            </a:pPr>
            <a:r>
              <a:rPr sz="3975" b="1">
                <a:solidFill>
                  <a:srgbClr val="15372F"/>
                </a:solidFill>
                <a:latin typeface="DejaVu Sans"/>
                <a:ea typeface="DejaVu Sans"/>
                <a:cs typeface="DejaVu Sans"/>
              </a:rPr>
              <a:t>with named owners.</a:t>
            </a:r>
          </a:p>
        </p:txBody>
      </p:sp>
      <p:sp>
        <p:nvSpPr>
          <p:cNvPr id="4" name="">
            <a:extLst xmlns:a="http://schemas.openxmlformats.org/drawingml/2006/main">
              <a:ext uri="{FF2B5EF4-FFF2-40B4-BE49-F238E27FC236}">
                <a16:creationId xmlns:a16="http://schemas.microsoft.com/office/drawing/2014/main" id="{5D171B3A-B7A9-4E5D-9F0B-8DF351DC216E}"/>
              </a:ext>
            </a:extLst>
          </p:cNvPr>
          <p:cNvSpPr>
            <a:spLocks xmlns:a="http://schemas.openxmlformats.org/drawingml/2006/main" noGrp="1"/>
          </p:cNvSpPr>
          <p:nvPr/>
        </p:nvSpPr>
        <p:spPr>
          <a:xfrm xmlns:a="http://schemas.openxmlformats.org/drawingml/2006/main">
            <a:off x="571500" y="2438400"/>
            <a:ext cx="10810875"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15372F"/>
                </a:solidFill>
                <a:latin typeface="DejaVu Sans"/>
                <a:ea typeface="DejaVu Sans"/>
                <a:cs typeface="DejaVu Sans"/>
              </a:defRPr>
            </a:pPr>
            <a:r>
              <a:rPr sz="1950" b="0">
                <a:solidFill>
                  <a:srgbClr val="15372F"/>
                </a:solidFill>
                <a:latin typeface="DejaVu Sans"/>
                <a:ea typeface="DejaVu Sans"/>
                <a:cs typeface="DejaVu Sans"/>
              </a:rPr>
              <a:t>Extend Zero Trust to customer outputs. Offer verifiable service capabilities alongside hosting and application delivery.</a:t>
            </a:r>
          </a:p>
        </p:txBody>
      </p:sp>
      <p:sp>
        <p:nvSpPr>
          <p:cNvPr id="5" name="">
            <a:extLst xmlns:a="http://schemas.openxmlformats.org/drawingml/2006/main">
              <a:ext uri="{FF2B5EF4-FFF2-40B4-BE49-F238E27FC236}">
                <a16:creationId xmlns:a16="http://schemas.microsoft.com/office/drawing/2014/main" id="{7A93AF83-FDC9-456E-A3E7-111792F849E1}"/>
              </a:ext>
            </a:extLst>
          </p:cNvPr>
          <p:cNvSpPr>
            <a:spLocks xmlns:a="http://schemas.openxmlformats.org/drawingml/2006/main" noGrp="1"/>
          </p:cNvSpPr>
          <p:nvPr/>
        </p:nvSpPr>
        <p:spPr>
          <a:xfrm xmlns:a="http://schemas.openxmlformats.org/drawingml/2006/main">
            <a:off x="571500" y="6362700"/>
            <a:ext cx="723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55B"/>
                </a:solidFill>
                <a:latin typeface="DejaVu Sans"/>
                <a:ea typeface="DejaVu Sans"/>
                <a:cs typeface="DejaVu Sans"/>
              </a:defRPr>
            </a:pPr>
            <a:r>
              <a:rPr sz="1200" b="0">
                <a:solidFill>
                  <a:srgbClr val="52655B"/>
                </a:solidFill>
                <a:latin typeface="DejaVu Sans"/>
                <a:ea typeface="DejaVu Sans"/>
                <a:cs typeface="DejaVu Sans"/>
              </a:rPr>
              <a:t>datacenters.rootz.global</a:t>
            </a:r>
          </a:p>
        </p:txBody>
      </p:sp>
      <p:sp>
        <p:nvSpPr>
          <p:cNvPr id="6" name="">
            <a:extLst xmlns:a="http://schemas.openxmlformats.org/drawingml/2006/main">
              <a:ext uri="{FF2B5EF4-FFF2-40B4-BE49-F238E27FC236}">
                <a16:creationId xmlns:a16="http://schemas.microsoft.com/office/drawing/2014/main" id="{7FCAB052-3170-4DF7-B7EF-04B9F3063585}"/>
              </a:ext>
            </a:extLst>
          </p:cNvPr>
          <p:cNvSpPr>
            <a:spLocks xmlns:a="http://schemas.openxmlformats.org/drawingml/2006/main" noGrp="1"/>
          </p:cNvSpPr>
          <p:nvPr/>
        </p:nvSpPr>
        <p:spPr>
          <a:xfrm xmlns:a="http://schemas.openxmlformats.org/drawingml/2006/main">
            <a:off x="10477500" y="6362700"/>
            <a:ext cx="11620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55B"/>
                </a:solidFill>
                <a:latin typeface="DejaVu Sans"/>
                <a:ea typeface="DejaVu Sans"/>
                <a:cs typeface="DejaVu Sans"/>
              </a:defRPr>
            </a:pPr>
            <a:r>
              <a:rPr sz="1200" b="0">
                <a:solidFill>
                  <a:srgbClr val="52655B"/>
                </a:solidFill>
                <a:latin typeface="DejaVu Sans"/>
                <a:ea typeface="DejaVu Sans"/>
                <a:cs typeface="DejaVu Sans"/>
              </a:rPr>
              <a:t>10  /  12</a:t>
            </a:r>
          </a:p>
        </p:txBody>
      </p:sp>
      <p:graphicFrame>
        <p:nvGraphicFramePr>
          <p:cNvPr id="16" name=""/>
          <p:cNvGraphicFramePr/>
          <p:nvPr/>
        </p:nvGraphicFramePr>
        <p:xfrm>
          <a:off xmlns:a="http://schemas.openxmlformats.org/drawingml/2006/main" x="571500" y="3324225"/>
          <a:ext xmlns:a="http://schemas.openxmlformats.org/drawingml/2006/main" cx="11049000" cy="2762250"/>
        </p:xfrm>
        <a:graphic xmlns:a="http://schemas.openxmlformats.org/drawingml/2006/main">
          <a:graphicData uri="http://schemas.openxmlformats.org/drawingml/2006/table">
            <a:tbl>
              <a:tblPr/>
              <a:tblGrid>
                <a:gridCol w="3857625"/>
                <a:gridCol w="7191375"/>
              </a:tblGrid>
              <a:tr h="460375">
                <a:tc>
                  <a:txBody>
                    <a:bodyPr/>
                    <a:lstStyle/>
                    <a:p>
                      <a:r>
                        <a:rPr sz="1500" b="1">
                          <a:solidFill>
                            <a:srgbClr val="F7F8F2"/>
                          </a:solidFill>
                          <a:latin typeface="DejaVu Sans"/>
                          <a:ea typeface="DejaVu Sans"/>
                          <a:cs typeface="DejaVu Sans"/>
                        </a:rPr>
                        <a:t>Owner</a:t>
                      </a:r>
                    </a:p>
                  </a:txBody>
                  <a:tcPr marL="152400" marR="152400" marT="95250" marB="95250" anchor="ctr">
                    <a:solidFill>
                      <a:srgbClr val="15372F"/>
                    </a:solidFill>
                  </a:tcPr>
                </a:tc>
                <a:tc>
                  <a:txBody>
                    <a:bodyPr/>
                    <a:lstStyle/>
                    <a:p>
                      <a:r>
                        <a:rPr sz="1500" b="1">
                          <a:solidFill>
                            <a:srgbClr val="F7F8F2"/>
                          </a:solidFill>
                          <a:latin typeface="DejaVu Sans"/>
                          <a:ea typeface="DejaVu Sans"/>
                          <a:cs typeface="DejaVu Sans"/>
                        </a:rPr>
                        <a:t>Responsibility</a:t>
                      </a:r>
                    </a:p>
                  </a:txBody>
                  <a:tcPr marL="152400" marR="152400" marT="95250" marB="95250" anchor="ctr">
                    <a:solidFill>
                      <a:srgbClr val="15372F"/>
                    </a:solidFill>
                  </a:tcPr>
                </a:tc>
              </a:tr>
              <a:tr h="460375">
                <a:tc>
                  <a:txBody>
                    <a:bodyPr/>
                    <a:lstStyle/>
                    <a:p>
                      <a:r>
                        <a:rPr sz="1575" b="1">
                          <a:solidFill>
                            <a:srgbClr val="15372F"/>
                          </a:solidFill>
                          <a:latin typeface="DejaVu Sans"/>
                          <a:ea typeface="DejaVu Sans"/>
                          <a:cs typeface="DejaVu Sans"/>
                        </a:rPr>
                        <a:t>Customer / public authority</a:t>
                      </a:r>
                    </a:p>
                  </a:txBody>
                  <a:tcPr marL="152400" marR="152400" marT="95250" marB="95250" anchor="ctr">
                    <a:solidFill>
                      <a:srgbClr val="F7F8F2"/>
                    </a:solidFill>
                  </a:tcPr>
                </a:tc>
                <a:tc>
                  <a:txBody>
                    <a:bodyPr/>
                    <a:lstStyle/>
                    <a:p>
                      <a:r>
                        <a:rPr sz="1575" b="0">
                          <a:solidFill>
                            <a:srgbClr val="15372F"/>
                          </a:solidFill>
                          <a:latin typeface="DejaVu Sans"/>
                          <a:ea typeface="DejaVu Sans"/>
                          <a:cs typeface="DejaVu Sans"/>
                        </a:rPr>
                        <a:t>Service policy, authority, records and decisions.</a:t>
                      </a:r>
                    </a:p>
                  </a:txBody>
                  <a:tcPr marL="152400" marR="152400" marT="95250" marB="95250" anchor="ctr">
                    <a:solidFill>
                      <a:srgbClr val="F7F8F2"/>
                    </a:solidFill>
                  </a:tcPr>
                </a:tc>
              </a:tr>
              <a:tr h="460375">
                <a:tc>
                  <a:txBody>
                    <a:bodyPr/>
                    <a:lstStyle/>
                    <a:p>
                      <a:r>
                        <a:rPr sz="1575" b="1">
                          <a:solidFill>
                            <a:srgbClr val="15372F"/>
                          </a:solidFill>
                          <a:latin typeface="DejaVu Sans"/>
                          <a:ea typeface="DejaVu Sans"/>
                          <a:cs typeface="DejaVu Sans"/>
                        </a:rPr>
                        <a:t>Rootz</a:t>
                      </a:r>
                    </a:p>
                  </a:txBody>
                  <a:tcPr marL="152400" marR="152400" marT="95250" marB="95250" anchor="ctr">
                    <a:solidFill>
                      <a:srgbClr val="EEF2E9"/>
                    </a:solidFill>
                  </a:tcPr>
                </a:tc>
                <a:tc>
                  <a:txBody>
                    <a:bodyPr/>
                    <a:lstStyle/>
                    <a:p>
                      <a:r>
                        <a:rPr sz="1575" b="0">
                          <a:solidFill>
                            <a:srgbClr val="15372F"/>
                          </a:solidFill>
                          <a:latin typeface="DejaVu Sans"/>
                          <a:ea typeface="DejaVu Sans"/>
                          <a:cs typeface="DejaVu Sans"/>
                        </a:rPr>
                        <a:t>Components, Binder integration and evidence specifications.</a:t>
                      </a:r>
                    </a:p>
                  </a:txBody>
                  <a:tcPr marL="152400" marR="152400" marT="95250" marB="95250" anchor="ctr">
                    <a:solidFill>
                      <a:srgbClr val="EEF2E9"/>
                    </a:solidFill>
                  </a:tcPr>
                </a:tc>
              </a:tr>
              <a:tr h="460375">
                <a:tc>
                  <a:txBody>
                    <a:bodyPr/>
                    <a:lstStyle/>
                    <a:p>
                      <a:r>
                        <a:rPr sz="1575" b="1">
                          <a:solidFill>
                            <a:srgbClr val="15372F"/>
                          </a:solidFill>
                          <a:latin typeface="DejaVu Sans"/>
                          <a:ea typeface="DejaVu Sans"/>
                          <a:cs typeface="DejaVu Sans"/>
                        </a:rPr>
                        <a:t>Data-center operator</a:t>
                      </a:r>
                    </a:p>
                  </a:txBody>
                  <a:tcPr marL="152400" marR="152400" marT="95250" marB="95250" anchor="ctr">
                    <a:solidFill>
                      <a:srgbClr val="F7F8F2"/>
                    </a:solidFill>
                  </a:tcPr>
                </a:tc>
                <a:tc>
                  <a:txBody>
                    <a:bodyPr/>
                    <a:lstStyle/>
                    <a:p>
                      <a:r>
                        <a:rPr sz="1575" b="0">
                          <a:solidFill>
                            <a:srgbClr val="15372F"/>
                          </a:solidFill>
                          <a:latin typeface="DejaVu Sans"/>
                          <a:ea typeface="DejaVu Sans"/>
                          <a:cs typeface="DejaVu Sans"/>
                        </a:rPr>
                        <a:t>Agreed hosting, keys, measurements and operations.</a:t>
                      </a:r>
                    </a:p>
                  </a:txBody>
                  <a:tcPr marL="152400" marR="152400" marT="95250" marB="95250" anchor="ctr">
                    <a:solidFill>
                      <a:srgbClr val="F7F8F2"/>
                    </a:solidFill>
                  </a:tcPr>
                </a:tc>
              </a:tr>
              <a:tr h="460375">
                <a:tc>
                  <a:txBody>
                    <a:bodyPr/>
                    <a:lstStyle/>
                    <a:p>
                      <a:r>
                        <a:rPr sz="1575" b="1">
                          <a:solidFill>
                            <a:srgbClr val="15372F"/>
                          </a:solidFill>
                          <a:latin typeface="DejaVu Sans"/>
                          <a:ea typeface="DejaVu Sans"/>
                          <a:cs typeface="DejaVu Sans"/>
                        </a:rPr>
                        <a:t>Microlink / delivery partner</a:t>
                      </a:r>
                    </a:p>
                  </a:txBody>
                  <a:tcPr marL="152400" marR="152400" marT="95250" marB="95250" anchor="ctr">
                    <a:solidFill>
                      <a:srgbClr val="EEF2E9"/>
                    </a:solidFill>
                  </a:tcPr>
                </a:tc>
                <a:tc>
                  <a:txBody>
                    <a:bodyPr/>
                    <a:lstStyle/>
                    <a:p>
                      <a:r>
                        <a:rPr sz="1575" b="0">
                          <a:solidFill>
                            <a:srgbClr val="15372F"/>
                          </a:solidFill>
                          <a:latin typeface="DejaVu Sans"/>
                          <a:ea typeface="DejaVu Sans"/>
                          <a:cs typeface="DejaVu Sans"/>
                        </a:rPr>
                        <a:t>Customer-specific integration and contracted support.</a:t>
                      </a:r>
                    </a:p>
                  </a:txBody>
                  <a:tcPr marL="152400" marR="152400" marT="95250" marB="95250" anchor="ctr">
                    <a:solidFill>
                      <a:srgbClr val="EEF2E9"/>
                    </a:solidFill>
                  </a:tcPr>
                </a:tc>
              </a:tr>
              <a:tr h="460375">
                <a:tc>
                  <a:txBody>
                    <a:bodyPr/>
                    <a:lstStyle/>
                    <a:p>
                      <a:r>
                        <a:rPr sz="1575" b="1">
                          <a:solidFill>
                            <a:srgbClr val="15372F"/>
                          </a:solidFill>
                          <a:latin typeface="DejaVu Sans"/>
                          <a:ea typeface="DejaVu Sans"/>
                          <a:cs typeface="DejaVu Sans"/>
                        </a:rPr>
                        <a:t>Application provider</a:t>
                      </a:r>
                    </a:p>
                  </a:txBody>
                  <a:tcPr marL="152400" marR="152400" marT="95250" marB="95250" anchor="ctr">
                    <a:solidFill>
                      <a:srgbClr val="F7F8F2"/>
                    </a:solidFill>
                  </a:tcPr>
                </a:tc>
                <a:tc>
                  <a:txBody>
                    <a:bodyPr/>
                    <a:lstStyle/>
                    <a:p>
                      <a:r>
                        <a:rPr sz="1575" b="0">
                          <a:solidFill>
                            <a:srgbClr val="15372F"/>
                          </a:solidFill>
                          <a:latin typeface="DejaVu Sans"/>
                          <a:ea typeface="DejaVu Sans"/>
                          <a:cs typeface="DejaVu Sans"/>
                        </a:rPr>
                        <a:t>The business application and its interfaces.</a:t>
                      </a:r>
                    </a:p>
                  </a:txBody>
                  <a:tcPr marL="152400" marR="152400" marT="95250" marB="95250" anchor="ctr">
                    <a:solidFill>
                      <a:srgbClr val="F7F8F2"/>
                    </a:solidFill>
                  </a:tcPr>
                </a:tc>
              </a:tr>
            </a:tbl>
          </a:graphicData>
        </a:graphic>
      </p:graphicFrame>
    </p:spTree>
    <p:extLst>
      <p:ext uri="{BB962C8B-B14F-4D97-AF65-F5344CB8AC3E}">
        <p14:creationId xmlns:p14="http://schemas.microsoft.com/office/powerpoint/2010/main" val="217429016"/>
      </p:ext>
    </p:extLst>
  </p:cSld>
</p:sld>
</file>

<file path=ppt/slides/slide11.xml><?xml version="1.0" encoding="utf-8"?>
<p:sld xmlns:p="http://schemas.openxmlformats.org/presentationml/2006/main">
  <p:cSld>
    <p:bg>
      <p:bgPr>
        <a:solidFill xmlns:a="http://schemas.openxmlformats.org/drawingml/2006/main">
          <a:srgbClr val="F7F8F2"/>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938F3E7-B6EC-4DD1-AB70-0B9B06A721EC}"/>
              </a:ext>
            </a:extLst>
          </p:cNvPr>
          <p:cNvSpPr>
            <a:spLocks xmlns:a="http://schemas.openxmlformats.org/drawingml/2006/main" noGrp="1"/>
          </p:cNvSpPr>
          <p:nvPr/>
        </p:nvSpPr>
        <p:spPr>
          <a:xfrm xmlns:a="http://schemas.openxmlformats.org/drawingml/2006/main">
            <a:off x="571500" y="276225"/>
            <a:ext cx="2476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625" b="1">
                <a:solidFill>
                  <a:srgbClr val="15372F"/>
                </a:solidFill>
                <a:latin typeface="DejaVu Sans"/>
                <a:ea typeface="DejaVu Sans"/>
                <a:cs typeface="DejaVu Sans"/>
              </a:defRPr>
            </a:pPr>
            <a:r>
              <a:rPr sz="2625" b="1">
                <a:solidFill>
                  <a:srgbClr val="15372F"/>
                </a:solidFill>
                <a:latin typeface="DejaVu Sans"/>
                <a:ea typeface="DejaVu Sans"/>
                <a:cs typeface="DejaVu Sans"/>
              </a:rPr>
              <a:t>rootz</a:t>
            </a:r>
          </a:p>
        </p:txBody>
      </p:sp>
      <p:sp>
        <p:nvSpPr>
          <p:cNvPr id="2" name="">
            <a:extLst xmlns:a="http://schemas.openxmlformats.org/drawingml/2006/main">
              <a:ext uri="{FF2B5EF4-FFF2-40B4-BE49-F238E27FC236}">
                <a16:creationId xmlns:a16="http://schemas.microsoft.com/office/drawing/2014/main" id="{D484744F-45A8-40D8-B55E-9CE4D3E76474}"/>
              </a:ext>
            </a:extLst>
          </p:cNvPr>
          <p:cNvSpPr>
            <a:spLocks xmlns:a="http://schemas.openxmlformats.org/drawingml/2006/main" noGrp="1"/>
          </p:cNvSpPr>
          <p:nvPr/>
        </p:nvSpPr>
        <p:spPr>
          <a:xfrm xmlns:a="http://schemas.openxmlformats.org/drawingml/2006/main">
            <a:off x="5715000" y="390525"/>
            <a:ext cx="5905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1">
                <a:solidFill>
                  <a:srgbClr val="52655B"/>
                </a:solidFill>
                <a:latin typeface="DejaVu Sans"/>
                <a:ea typeface="DejaVu Sans"/>
                <a:cs typeface="DejaVu Sans"/>
              </a:defRPr>
            </a:pPr>
            <a:r>
              <a:rPr sz="1200" b="1">
                <a:solidFill>
                  <a:srgbClr val="52655B"/>
                </a:solidFill>
                <a:latin typeface="DejaVu Sans"/>
                <a:ea typeface="DejaVu Sans"/>
                <a:cs typeface="DejaVu Sans"/>
              </a:rPr>
              <a:t>THE FIRST ENGAGEMENT</a:t>
            </a:r>
          </a:p>
        </p:txBody>
      </p:sp>
      <p:sp>
        <p:nvSpPr>
          <p:cNvPr id="3" name="">
            <a:extLst xmlns:a="http://schemas.openxmlformats.org/drawingml/2006/main">
              <a:ext uri="{FF2B5EF4-FFF2-40B4-BE49-F238E27FC236}">
                <a16:creationId xmlns:a16="http://schemas.microsoft.com/office/drawing/2014/main" id="{609E4476-8E1A-4877-8595-ED237B15CE34}"/>
              </a:ext>
            </a:extLst>
          </p:cNvPr>
          <p:cNvSpPr>
            <a:spLocks xmlns:a="http://schemas.openxmlformats.org/drawingml/2006/main" noGrp="1"/>
          </p:cNvSpPr>
          <p:nvPr/>
        </p:nvSpPr>
        <p:spPr>
          <a:xfrm xmlns:a="http://schemas.openxmlformats.org/drawingml/2006/main">
            <a:off x="571500" y="1133475"/>
            <a:ext cx="10953750" cy="1276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975" b="1">
                <a:solidFill>
                  <a:srgbClr val="15372F"/>
                </a:solidFill>
                <a:latin typeface="DejaVu Sans"/>
                <a:ea typeface="DejaVu Sans"/>
                <a:cs typeface="DejaVu Sans"/>
              </a:defRPr>
            </a:pPr>
            <a:r>
              <a:rPr sz="3975" b="1">
                <a:solidFill>
                  <a:srgbClr val="15372F"/>
                </a:solidFill>
                <a:latin typeface="DejaVu Sans"/>
                <a:ea typeface="DejaVu Sans"/>
                <a:cs typeface="DejaVu Sans"/>
              </a:rPr>
              <a:t>One workflow.</a:t>
            </a:r>
          </a:p>
          <a:p xmlns:a="http://schemas.openxmlformats.org/drawingml/2006/main">
            <a:pPr>
              <a:buNone/>
              <a:defRPr sz="3975" b="1">
                <a:solidFill>
                  <a:srgbClr val="15372F"/>
                </a:solidFill>
                <a:latin typeface="DejaVu Sans"/>
                <a:ea typeface="DejaVu Sans"/>
                <a:cs typeface="DejaVu Sans"/>
              </a:defRPr>
            </a:pPr>
            <a:r>
              <a:rPr sz="3975" b="1">
                <a:solidFill>
                  <a:srgbClr val="15372F"/>
                </a:solidFill>
                <a:latin typeface="DejaVu Sans"/>
                <a:ea typeface="DejaVu Sans"/>
                <a:cs typeface="DejaVu Sans"/>
              </a:rPr>
              <a:t>A concrete acceptance test.</a:t>
            </a:r>
          </a:p>
        </p:txBody>
      </p:sp>
      <p:sp>
        <p:nvSpPr>
          <p:cNvPr id="4" name="">
            <a:extLst xmlns:a="http://schemas.openxmlformats.org/drawingml/2006/main">
              <a:ext uri="{FF2B5EF4-FFF2-40B4-BE49-F238E27FC236}">
                <a16:creationId xmlns:a16="http://schemas.microsoft.com/office/drawing/2014/main" id="{76F8082E-CFEB-4511-90D6-A80715EB3037}"/>
              </a:ext>
            </a:extLst>
          </p:cNvPr>
          <p:cNvSpPr>
            <a:spLocks xmlns:a="http://schemas.openxmlformats.org/drawingml/2006/main" noGrp="1"/>
          </p:cNvSpPr>
          <p:nvPr/>
        </p:nvSpPr>
        <p:spPr>
          <a:xfrm xmlns:a="http://schemas.openxmlformats.org/drawingml/2006/main">
            <a:off x="571500" y="2438400"/>
            <a:ext cx="10810875"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15372F"/>
                </a:solidFill>
                <a:latin typeface="DejaVu Sans"/>
                <a:ea typeface="DejaVu Sans"/>
                <a:cs typeface="DejaVu Sans"/>
              </a:defRPr>
            </a:pPr>
            <a:r>
              <a:rPr sz="1950" b="0">
                <a:solidFill>
                  <a:srgbClr val="15372F"/>
                </a:solidFill>
                <a:latin typeface="DejaVu Sans"/>
                <a:ea typeface="DejaVu Sans"/>
                <a:cs typeface="DejaVu Sans"/>
              </a:rPr>
              <a:t>Demonstrate what passes, what fails and what the receiving system does next.</a:t>
            </a:r>
          </a:p>
        </p:txBody>
      </p:sp>
      <p:sp>
        <p:nvSpPr>
          <p:cNvPr id="5" name="">
            <a:extLst xmlns:a="http://schemas.openxmlformats.org/drawingml/2006/main">
              <a:ext uri="{FF2B5EF4-FFF2-40B4-BE49-F238E27FC236}">
                <a16:creationId xmlns:a16="http://schemas.microsoft.com/office/drawing/2014/main" id="{9D72CD46-BE8B-4727-B179-BAF6C6609AF3}"/>
              </a:ext>
            </a:extLst>
          </p:cNvPr>
          <p:cNvSpPr>
            <a:spLocks xmlns:a="http://schemas.openxmlformats.org/drawingml/2006/main" noGrp="1"/>
          </p:cNvSpPr>
          <p:nvPr/>
        </p:nvSpPr>
        <p:spPr>
          <a:xfrm xmlns:a="http://schemas.openxmlformats.org/drawingml/2006/main">
            <a:off x="571500" y="6362700"/>
            <a:ext cx="723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55B"/>
                </a:solidFill>
                <a:latin typeface="DejaVu Sans"/>
                <a:ea typeface="DejaVu Sans"/>
                <a:cs typeface="DejaVu Sans"/>
              </a:defRPr>
            </a:pPr>
            <a:r>
              <a:rPr sz="1200" b="0">
                <a:solidFill>
                  <a:srgbClr val="52655B"/>
                </a:solidFill>
                <a:latin typeface="DejaVu Sans"/>
                <a:ea typeface="DejaVu Sans"/>
                <a:cs typeface="DejaVu Sans"/>
              </a:rPr>
              <a:t>datacenters.rootz.global</a:t>
            </a:r>
          </a:p>
        </p:txBody>
      </p:sp>
      <p:sp>
        <p:nvSpPr>
          <p:cNvPr id="6" name="">
            <a:extLst xmlns:a="http://schemas.openxmlformats.org/drawingml/2006/main">
              <a:ext uri="{FF2B5EF4-FFF2-40B4-BE49-F238E27FC236}">
                <a16:creationId xmlns:a16="http://schemas.microsoft.com/office/drawing/2014/main" id="{FFFBE0EF-58F5-4DB3-8F85-2D9A6480F2CA}"/>
              </a:ext>
            </a:extLst>
          </p:cNvPr>
          <p:cNvSpPr>
            <a:spLocks xmlns:a="http://schemas.openxmlformats.org/drawingml/2006/main" noGrp="1"/>
          </p:cNvSpPr>
          <p:nvPr/>
        </p:nvSpPr>
        <p:spPr>
          <a:xfrm xmlns:a="http://schemas.openxmlformats.org/drawingml/2006/main">
            <a:off x="10477500" y="6362700"/>
            <a:ext cx="11620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52655B"/>
                </a:solidFill>
                <a:latin typeface="DejaVu Sans"/>
                <a:ea typeface="DejaVu Sans"/>
                <a:cs typeface="DejaVu Sans"/>
              </a:defRPr>
            </a:pPr>
            <a:r>
              <a:rPr sz="1200" b="0">
                <a:solidFill>
                  <a:srgbClr val="52655B"/>
                </a:solidFill>
                <a:latin typeface="DejaVu Sans"/>
                <a:ea typeface="DejaVu Sans"/>
                <a:cs typeface="DejaVu Sans"/>
              </a:rPr>
              <a:t>11  /  12</a:t>
            </a:r>
          </a:p>
        </p:txBody>
      </p:sp>
      <p:graphicFrame>
        <p:nvGraphicFramePr>
          <p:cNvPr id="16" name=""/>
          <p:cNvGraphicFramePr/>
          <p:nvPr/>
        </p:nvGraphicFramePr>
        <p:xfrm>
          <a:off xmlns:a="http://schemas.openxmlformats.org/drawingml/2006/main" x="571500" y="3409950"/>
          <a:ext xmlns:a="http://schemas.openxmlformats.org/drawingml/2006/main" cx="11049000" cy="2571750"/>
        </p:xfrm>
        <a:graphic xmlns:a="http://schemas.openxmlformats.org/drawingml/2006/main">
          <a:graphicData uri="http://schemas.openxmlformats.org/drawingml/2006/table">
            <a:tbl>
              <a:tblPr/>
              <a:tblGrid>
                <a:gridCol w="3429000"/>
                <a:gridCol w="7620000"/>
              </a:tblGrid>
              <a:tr h="514350">
                <a:tc>
                  <a:txBody>
                    <a:bodyPr/>
                    <a:lstStyle/>
                    <a:p>
                      <a:r>
                        <a:rPr sz="1500" b="1">
                          <a:solidFill>
                            <a:srgbClr val="F7F8F2"/>
                          </a:solidFill>
                          <a:latin typeface="DejaVu Sans"/>
                          <a:ea typeface="DejaVu Sans"/>
                          <a:cs typeface="DejaVu Sans"/>
                        </a:rPr>
                        <a:t>Delivery step</a:t>
                      </a:r>
                    </a:p>
                  </a:txBody>
                  <a:tcPr marL="152400" marR="152400" marT="95250" marB="95250" anchor="ctr">
                    <a:solidFill>
                      <a:srgbClr val="15372F"/>
                    </a:solidFill>
                  </a:tcPr>
                </a:tc>
                <a:tc>
                  <a:txBody>
                    <a:bodyPr/>
                    <a:lstStyle/>
                    <a:p>
                      <a:r>
                        <a:rPr sz="1500" b="1">
                          <a:solidFill>
                            <a:srgbClr val="F7F8F2"/>
                          </a:solidFill>
                          <a:latin typeface="DejaVu Sans"/>
                          <a:ea typeface="DejaVu Sans"/>
                          <a:cs typeface="DejaVu Sans"/>
                        </a:rPr>
                        <a:t>Reviewable output</a:t>
                      </a:r>
                    </a:p>
                  </a:txBody>
                  <a:tcPr marL="152400" marR="152400" marT="95250" marB="95250" anchor="ctr">
                    <a:solidFill>
                      <a:srgbClr val="15372F"/>
                    </a:solidFill>
                  </a:tcPr>
                </a:tc>
              </a:tr>
              <a:tr h="514350">
                <a:tc>
                  <a:txBody>
                    <a:bodyPr/>
                    <a:lstStyle/>
                    <a:p>
                      <a:r>
                        <a:rPr sz="1650" b="1">
                          <a:solidFill>
                            <a:srgbClr val="15372F"/>
                          </a:solidFill>
                          <a:latin typeface="DejaVu Sans"/>
                          <a:ea typeface="DejaVu Sans"/>
                          <a:cs typeface="DejaVu Sans"/>
                        </a:rPr>
                        <a:t>Working session</a:t>
                      </a:r>
                    </a:p>
                  </a:txBody>
                  <a:tcPr marL="152400" marR="152400" marT="95250" marB="95250" anchor="ctr">
                    <a:solidFill>
                      <a:srgbClr val="F7F8F2"/>
                    </a:solidFill>
                  </a:tcPr>
                </a:tc>
                <a:tc>
                  <a:txBody>
                    <a:bodyPr/>
                    <a:lstStyle/>
                    <a:p>
                      <a:r>
                        <a:rPr sz="1650" b="0">
                          <a:solidFill>
                            <a:srgbClr val="15372F"/>
                          </a:solidFill>
                          <a:latin typeface="DejaVu Sans"/>
                          <a:ea typeface="DejaVu Sans"/>
                          <a:cs typeface="DejaVu Sans"/>
                        </a:rPr>
                        <a:t>Workflow map, interfaces and accountable owners.</a:t>
                      </a:r>
                    </a:p>
                  </a:txBody>
                  <a:tcPr marL="152400" marR="152400" marT="95250" marB="95250" anchor="ctr">
                    <a:solidFill>
                      <a:srgbClr val="F7F8F2"/>
                    </a:solidFill>
                  </a:tcPr>
                </a:tc>
              </a:tr>
              <a:tr h="514350">
                <a:tc>
                  <a:txBody>
                    <a:bodyPr/>
                    <a:lstStyle/>
                    <a:p>
                      <a:r>
                        <a:rPr sz="1650" b="1">
                          <a:solidFill>
                            <a:srgbClr val="15372F"/>
                          </a:solidFill>
                          <a:latin typeface="DejaVu Sans"/>
                          <a:ea typeface="DejaVu Sans"/>
                          <a:cs typeface="DejaVu Sans"/>
                        </a:rPr>
                        <a:t>Solution definition</a:t>
                      </a:r>
                    </a:p>
                  </a:txBody>
                  <a:tcPr marL="152400" marR="152400" marT="95250" marB="95250" anchor="ctr">
                    <a:solidFill>
                      <a:srgbClr val="EEF2E9"/>
                    </a:solidFill>
                  </a:tcPr>
                </a:tc>
                <a:tc>
                  <a:txBody>
                    <a:bodyPr/>
                    <a:lstStyle/>
                    <a:p>
                      <a:r>
                        <a:rPr sz="1650" b="0">
                          <a:solidFill>
                            <a:srgbClr val="15372F"/>
                          </a:solidFill>
                          <a:latin typeface="DejaVu Sans"/>
                          <a:ea typeface="DejaVu Sans"/>
                          <a:cs typeface="DejaVu Sans"/>
                        </a:rPr>
                        <a:t>Evidence profile, responsibilities and priced scope.</a:t>
                      </a:r>
                    </a:p>
                  </a:txBody>
                  <a:tcPr marL="152400" marR="152400" marT="95250" marB="95250" anchor="ctr">
                    <a:solidFill>
                      <a:srgbClr val="EEF2E9"/>
                    </a:solidFill>
                  </a:tcPr>
                </a:tc>
              </a:tr>
              <a:tr h="514350">
                <a:tc>
                  <a:txBody>
                    <a:bodyPr/>
                    <a:lstStyle/>
                    <a:p>
                      <a:r>
                        <a:rPr sz="1650" b="1">
                          <a:solidFill>
                            <a:srgbClr val="15372F"/>
                          </a:solidFill>
                          <a:latin typeface="DejaVu Sans"/>
                          <a:ea typeface="DejaVu Sans"/>
                          <a:cs typeface="DejaVu Sans"/>
                        </a:rPr>
                        <a:t>Integration</a:t>
                      </a:r>
                    </a:p>
                  </a:txBody>
                  <a:tcPr marL="152400" marR="152400" marT="95250" marB="95250" anchor="ctr">
                    <a:solidFill>
                      <a:srgbClr val="F7F8F2"/>
                    </a:solidFill>
                  </a:tcPr>
                </a:tc>
                <a:tc>
                  <a:txBody>
                    <a:bodyPr/>
                    <a:lstStyle/>
                    <a:p>
                      <a:r>
                        <a:rPr sz="1650" b="0">
                          <a:solidFill>
                            <a:srgbClr val="15372F"/>
                          </a:solidFill>
                          <a:latin typeface="DejaVu Sans"/>
                          <a:ea typeface="DejaVu Sans"/>
                          <a:cs typeface="DejaVu Sans"/>
                        </a:rPr>
                        <a:t>Connected producer, Binder and recipient verifier.</a:t>
                      </a:r>
                    </a:p>
                  </a:txBody>
                  <a:tcPr marL="152400" marR="152400" marT="95250" marB="95250" anchor="ctr">
                    <a:solidFill>
                      <a:srgbClr val="F7F8F2"/>
                    </a:solidFill>
                  </a:tcPr>
                </a:tc>
              </a:tr>
              <a:tr h="514350">
                <a:tc>
                  <a:txBody>
                    <a:bodyPr/>
                    <a:lstStyle/>
                    <a:p>
                      <a:r>
                        <a:rPr sz="1650" b="1">
                          <a:solidFill>
                            <a:srgbClr val="15372F"/>
                          </a:solidFill>
                          <a:latin typeface="DejaVu Sans"/>
                          <a:ea typeface="DejaVu Sans"/>
                          <a:cs typeface="DejaVu Sans"/>
                        </a:rPr>
                        <a:t>Acceptance + handover</a:t>
                      </a:r>
                    </a:p>
                  </a:txBody>
                  <a:tcPr marL="152400" marR="152400" marT="95250" marB="95250" anchor="ctr">
                    <a:solidFill>
                      <a:srgbClr val="EEF2E9"/>
                    </a:solidFill>
                  </a:tcPr>
                </a:tc>
                <a:tc>
                  <a:txBody>
                    <a:bodyPr/>
                    <a:lstStyle/>
                    <a:p>
                      <a:r>
                        <a:rPr sz="1650" b="0">
                          <a:solidFill>
                            <a:srgbClr val="15372F"/>
                          </a:solidFill>
                          <a:latin typeface="DejaVu Sans"/>
                          <a:ea typeface="DejaVu Sans"/>
                          <a:cs typeface="DejaVu Sans"/>
                        </a:rPr>
                        <a:t>Valid and invalid cases, operating runbook and recovery.</a:t>
                      </a:r>
                    </a:p>
                  </a:txBody>
                  <a:tcPr marL="152400" marR="152400" marT="95250" marB="95250" anchor="ctr">
                    <a:solidFill>
                      <a:srgbClr val="EEF2E9"/>
                    </a:solidFill>
                  </a:tcPr>
                </a:tc>
              </a:tr>
            </a:tbl>
          </a:graphicData>
        </a:graphic>
      </p:graphicFrame>
    </p:spTree>
    <p:extLst>
      <p:ext uri="{BB962C8B-B14F-4D97-AF65-F5344CB8AC3E}">
        <p14:creationId xmlns:p14="http://schemas.microsoft.com/office/powerpoint/2010/main" val="825591113"/>
      </p:ext>
    </p:extLst>
  </p:cSld>
</p:sld>
</file>

<file path=ppt/slides/slide12.xml><?xml version="1.0" encoding="utf-8"?>
<p:sld xmlns:p="http://schemas.openxmlformats.org/presentationml/2006/main">
  <p:cSld>
    <p:bg>
      <p:bgPr>
        <a:solidFill xmlns:a="http://schemas.openxmlformats.org/drawingml/2006/main">
          <a:srgbClr val="15372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BD354D33-C782-46D5-B0CB-3C90DE7C3669}"/>
              </a:ext>
            </a:extLst>
          </p:cNvPr>
          <p:cNvSpPr>
            <a:spLocks xmlns:a="http://schemas.openxmlformats.org/drawingml/2006/main" noGrp="1"/>
          </p:cNvSpPr>
          <p:nvPr/>
        </p:nvSpPr>
        <p:spPr>
          <a:xfrm xmlns:a="http://schemas.openxmlformats.org/drawingml/2006/main">
            <a:off x="571500" y="276225"/>
            <a:ext cx="2476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625" b="1">
                <a:solidFill>
                  <a:srgbClr val="F7F8F2"/>
                </a:solidFill>
                <a:latin typeface="DejaVu Sans"/>
                <a:ea typeface="DejaVu Sans"/>
                <a:cs typeface="DejaVu Sans"/>
              </a:defRPr>
            </a:pPr>
            <a:r>
              <a:rPr sz="2625" b="1">
                <a:solidFill>
                  <a:srgbClr val="F7F8F2"/>
                </a:solidFill>
                <a:latin typeface="DejaVu Sans"/>
                <a:ea typeface="DejaVu Sans"/>
                <a:cs typeface="DejaVu Sans"/>
              </a:rPr>
              <a:t>rootz</a:t>
            </a:r>
          </a:p>
        </p:txBody>
      </p:sp>
      <p:sp>
        <p:nvSpPr>
          <p:cNvPr id="2" name="">
            <a:extLst xmlns:a="http://schemas.openxmlformats.org/drawingml/2006/main">
              <a:ext uri="{FF2B5EF4-FFF2-40B4-BE49-F238E27FC236}">
                <a16:creationId xmlns:a16="http://schemas.microsoft.com/office/drawing/2014/main" id="{B77EA653-9940-4A77-9023-CEFB3D953016}"/>
              </a:ext>
            </a:extLst>
          </p:cNvPr>
          <p:cNvSpPr>
            <a:spLocks xmlns:a="http://schemas.openxmlformats.org/drawingml/2006/main" noGrp="1"/>
          </p:cNvSpPr>
          <p:nvPr/>
        </p:nvSpPr>
        <p:spPr>
          <a:xfrm xmlns:a="http://schemas.openxmlformats.org/drawingml/2006/main">
            <a:off x="5715000" y="390525"/>
            <a:ext cx="5905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1">
                <a:solidFill>
                  <a:srgbClr val="D5ED8A"/>
                </a:solidFill>
                <a:latin typeface="DejaVu Sans"/>
                <a:ea typeface="DejaVu Sans"/>
                <a:cs typeface="DejaVu Sans"/>
              </a:defRPr>
            </a:pPr>
            <a:r>
              <a:rPr sz="1200" b="1">
                <a:solidFill>
                  <a:srgbClr val="D5ED8A"/>
                </a:solidFill>
                <a:latin typeface="DejaVu Sans"/>
                <a:ea typeface="DejaVu Sans"/>
                <a:cs typeface="DejaVu Sans"/>
              </a:rPr>
              <a:t>START THE NEXT CONVERSATION</a:t>
            </a:r>
          </a:p>
        </p:txBody>
      </p:sp>
      <p:sp>
        <p:nvSpPr>
          <p:cNvPr id="3" name="">
            <a:extLst xmlns:a="http://schemas.openxmlformats.org/drawingml/2006/main">
              <a:ext uri="{FF2B5EF4-FFF2-40B4-BE49-F238E27FC236}">
                <a16:creationId xmlns:a16="http://schemas.microsoft.com/office/drawing/2014/main" id="{9B7CD98A-1190-4AED-BC8C-28B7EBD8B69C}"/>
              </a:ext>
            </a:extLst>
          </p:cNvPr>
          <p:cNvSpPr>
            <a:spLocks xmlns:a="http://schemas.openxmlformats.org/drawingml/2006/main" noGrp="1"/>
          </p:cNvSpPr>
          <p:nvPr/>
        </p:nvSpPr>
        <p:spPr>
          <a:xfrm xmlns:a="http://schemas.openxmlformats.org/drawingml/2006/main">
            <a:off x="571500" y="1133475"/>
            <a:ext cx="10953750" cy="1276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975" b="1">
                <a:solidFill>
                  <a:srgbClr val="F7F8F2"/>
                </a:solidFill>
                <a:latin typeface="DejaVu Sans"/>
                <a:ea typeface="DejaVu Sans"/>
                <a:cs typeface="DejaVu Sans"/>
              </a:defRPr>
            </a:pPr>
            <a:r>
              <a:rPr sz="3975" b="1">
                <a:solidFill>
                  <a:srgbClr val="F7F8F2"/>
                </a:solidFill>
                <a:latin typeface="DejaVu Sans"/>
                <a:ea typeface="DejaVu Sans"/>
                <a:cs typeface="DejaVu Sans"/>
              </a:rPr>
              <a:t>Which action needs</a:t>
            </a:r>
          </a:p>
          <a:p xmlns:a="http://schemas.openxmlformats.org/drawingml/2006/main">
            <a:pPr>
              <a:buNone/>
              <a:defRPr sz="3975" b="1">
                <a:solidFill>
                  <a:srgbClr val="F7F8F2"/>
                </a:solidFill>
                <a:latin typeface="DejaVu Sans"/>
                <a:ea typeface="DejaVu Sans"/>
                <a:cs typeface="DejaVu Sans"/>
              </a:defRPr>
            </a:pPr>
            <a:r>
              <a:rPr sz="3975" b="1">
                <a:solidFill>
                  <a:srgbClr val="F7F8F2"/>
                </a:solidFill>
                <a:latin typeface="DejaVu Sans"/>
                <a:ea typeface="DejaVu Sans"/>
                <a:cs typeface="DejaVu Sans"/>
              </a:rPr>
              <a:t>governance built in?</a:t>
            </a:r>
          </a:p>
        </p:txBody>
      </p:sp>
      <p:sp>
        <p:nvSpPr>
          <p:cNvPr id="4" name="">
            <a:extLst xmlns:a="http://schemas.openxmlformats.org/drawingml/2006/main">
              <a:ext uri="{FF2B5EF4-FFF2-40B4-BE49-F238E27FC236}">
                <a16:creationId xmlns:a16="http://schemas.microsoft.com/office/drawing/2014/main" id="{51D5D283-A29C-4A65-9986-C41A19FA8807}"/>
              </a:ext>
            </a:extLst>
          </p:cNvPr>
          <p:cNvSpPr>
            <a:spLocks xmlns:a="http://schemas.openxmlformats.org/drawingml/2006/main" noGrp="1"/>
          </p:cNvSpPr>
          <p:nvPr/>
        </p:nvSpPr>
        <p:spPr>
          <a:xfrm xmlns:a="http://schemas.openxmlformats.org/drawingml/2006/main">
            <a:off x="571500" y="2438400"/>
            <a:ext cx="10810875"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F7F8F2"/>
                </a:solidFill>
                <a:latin typeface="DejaVu Sans"/>
                <a:ea typeface="DejaVu Sans"/>
                <a:cs typeface="DejaVu Sans"/>
              </a:defRPr>
            </a:pPr>
            <a:r>
              <a:rPr sz="1950" b="0">
                <a:solidFill>
                  <a:srgbClr val="F7F8F2"/>
                </a:solidFill>
                <a:latin typeface="DejaVu Sans"/>
                <a:ea typeface="DejaVu Sans"/>
                <a:cs typeface="DejaVu Sans"/>
              </a:rPr>
              <a:t>Bring one real request, a representative result and the conditions the recipient must check.</a:t>
            </a:r>
          </a:p>
        </p:txBody>
      </p:sp>
      <p:sp>
        <p:nvSpPr>
          <p:cNvPr id="5" name="">
            <a:extLst xmlns:a="http://schemas.openxmlformats.org/drawingml/2006/main">
              <a:ext uri="{FF2B5EF4-FFF2-40B4-BE49-F238E27FC236}">
                <a16:creationId xmlns:a16="http://schemas.microsoft.com/office/drawing/2014/main" id="{154788E2-F19D-4822-9C4D-2E4037DA91E5}"/>
              </a:ext>
            </a:extLst>
          </p:cNvPr>
          <p:cNvSpPr>
            <a:spLocks xmlns:a="http://schemas.openxmlformats.org/drawingml/2006/main" noGrp="1"/>
          </p:cNvSpPr>
          <p:nvPr/>
        </p:nvSpPr>
        <p:spPr>
          <a:xfrm xmlns:a="http://schemas.openxmlformats.org/drawingml/2006/main">
            <a:off x="571500" y="6362700"/>
            <a:ext cx="723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D5ED8A"/>
                </a:solidFill>
                <a:latin typeface="DejaVu Sans"/>
                <a:ea typeface="DejaVu Sans"/>
                <a:cs typeface="DejaVu Sans"/>
              </a:defRPr>
            </a:pPr>
            <a:r>
              <a:rPr sz="1200" b="0">
                <a:solidFill>
                  <a:srgbClr val="D5ED8A"/>
                </a:solidFill>
                <a:latin typeface="DejaVu Sans"/>
                <a:ea typeface="DejaVu Sans"/>
                <a:cs typeface="DejaVu Sans"/>
              </a:rPr>
              <a:t>datacenters.rootz.global</a:t>
            </a:r>
          </a:p>
        </p:txBody>
      </p:sp>
      <p:sp>
        <p:nvSpPr>
          <p:cNvPr id="6" name="">
            <a:extLst xmlns:a="http://schemas.openxmlformats.org/drawingml/2006/main">
              <a:ext uri="{FF2B5EF4-FFF2-40B4-BE49-F238E27FC236}">
                <a16:creationId xmlns:a16="http://schemas.microsoft.com/office/drawing/2014/main" id="{3BF45F13-423A-442D-AA68-4C860B8E10E1}"/>
              </a:ext>
            </a:extLst>
          </p:cNvPr>
          <p:cNvSpPr>
            <a:spLocks xmlns:a="http://schemas.openxmlformats.org/drawingml/2006/main" noGrp="1"/>
          </p:cNvSpPr>
          <p:nvPr/>
        </p:nvSpPr>
        <p:spPr>
          <a:xfrm xmlns:a="http://schemas.openxmlformats.org/drawingml/2006/main">
            <a:off x="10477500" y="6362700"/>
            <a:ext cx="11620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D5ED8A"/>
                </a:solidFill>
                <a:latin typeface="DejaVu Sans"/>
                <a:ea typeface="DejaVu Sans"/>
                <a:cs typeface="DejaVu Sans"/>
              </a:defRPr>
            </a:pPr>
            <a:r>
              <a:rPr sz="1200" b="0">
                <a:solidFill>
                  <a:srgbClr val="D5ED8A"/>
                </a:solidFill>
                <a:latin typeface="DejaVu Sans"/>
                <a:ea typeface="DejaVu Sans"/>
                <a:cs typeface="DejaVu Sans"/>
              </a:rPr>
              <a:t>12  /  12</a:t>
            </a:r>
          </a:p>
        </p:txBody>
      </p:sp>
      <p:sp>
        <p:nvSpPr>
          <p:cNvPr id="7" name="">
            <a:extLst xmlns:a="http://schemas.openxmlformats.org/drawingml/2006/main">
              <a:ext uri="{FF2B5EF4-FFF2-40B4-BE49-F238E27FC236}">
                <a16:creationId xmlns:a16="http://schemas.microsoft.com/office/drawing/2014/main" id="{ECE9A2A8-4231-4ED2-B440-4DF924A3E776}"/>
              </a:ext>
            </a:extLst>
          </p:cNvPr>
          <p:cNvSpPr>
            <a:spLocks xmlns:a="http://schemas.openxmlformats.org/drawingml/2006/main" noGrp="1"/>
          </p:cNvSpPr>
          <p:nvPr/>
        </p:nvSpPr>
        <p:spPr>
          <a:xfrm xmlns:a="http://schemas.openxmlformats.org/drawingml/2006/main">
            <a:off x="571500" y="3781425"/>
            <a:ext cx="5857875" cy="1647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625" b="1">
                <a:solidFill>
                  <a:srgbClr val="D5ED8A"/>
                </a:solidFill>
                <a:latin typeface="DejaVu Sans"/>
                <a:ea typeface="DejaVu Sans"/>
                <a:cs typeface="DejaVu Sans"/>
              </a:defRPr>
            </a:pPr>
            <a:r>
              <a:rPr sz="2625" b="1">
                <a:solidFill>
                  <a:srgbClr val="D5ED8A"/>
                </a:solidFill>
                <a:latin typeface="DejaVu Sans"/>
                <a:ea typeface="DejaVu Sans"/>
                <a:cs typeface="DejaVu Sans"/>
              </a:rPr>
              <a:t>AI tool response</a:t>
            </a:r>
          </a:p>
          <a:p xmlns:a="http://schemas.openxmlformats.org/drawingml/2006/main">
            <a:pPr>
              <a:buNone/>
              <a:defRPr sz="2625" b="1">
                <a:solidFill>
                  <a:srgbClr val="D5ED8A"/>
                </a:solidFill>
                <a:latin typeface="DejaVu Sans"/>
                <a:ea typeface="DejaVu Sans"/>
                <a:cs typeface="DejaVu Sans"/>
              </a:defRPr>
            </a:pPr>
            <a:r>
              <a:rPr sz="2625" b="1">
                <a:solidFill>
                  <a:srgbClr val="D5ED8A"/>
                </a:solidFill>
                <a:latin typeface="DejaVu Sans"/>
                <a:ea typeface="DejaVu Sans"/>
                <a:cs typeface="DejaVu Sans"/>
              </a:rPr>
              <a:t>Licence renewal</a:t>
            </a:r>
          </a:p>
          <a:p xmlns:a="http://schemas.openxmlformats.org/drawingml/2006/main">
            <a:pPr>
              <a:buNone/>
              <a:defRPr sz="2625" b="1">
                <a:solidFill>
                  <a:srgbClr val="D5ED8A"/>
                </a:solidFill>
                <a:latin typeface="DejaVu Sans"/>
                <a:ea typeface="DejaVu Sans"/>
                <a:cs typeface="DejaVu Sans"/>
              </a:defRPr>
            </a:pPr>
            <a:r>
              <a:rPr sz="2625" b="1">
                <a:solidFill>
                  <a:srgbClr val="D5ED8A"/>
                </a:solidFill>
                <a:latin typeface="DejaVu Sans"/>
                <a:ea typeface="DejaVu Sans"/>
                <a:cs typeface="DejaVu Sans"/>
              </a:rPr>
              <a:t>Permit referral</a:t>
            </a:r>
          </a:p>
        </p:txBody>
      </p:sp>
      <p:sp>
        <p:nvSpPr>
          <p:cNvPr id="8" name="">
            <a:extLst xmlns:a="http://schemas.openxmlformats.org/drawingml/2006/main">
              <a:ext uri="{FF2B5EF4-FFF2-40B4-BE49-F238E27FC236}">
                <a16:creationId xmlns:a16="http://schemas.microsoft.com/office/drawing/2014/main" id="{9A1BE015-9C5E-4EBB-8EC6-CA3B8F9BFF07}"/>
              </a:ext>
            </a:extLst>
          </p:cNvPr>
          <p:cNvSpPr>
            <a:spLocks xmlns:a="http://schemas.openxmlformats.org/drawingml/2006/main" noGrp="1"/>
          </p:cNvSpPr>
          <p:nvPr/>
        </p:nvSpPr>
        <p:spPr>
          <a:xfrm xmlns:a="http://schemas.openxmlformats.org/drawingml/2006/main">
            <a:off x="7096125" y="3943350"/>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7F8F2"/>
                </a:solidFill>
                <a:latin typeface="DejaVu Sans"/>
                <a:ea typeface="DejaVu Sans"/>
                <a:cs typeface="DejaVu Sans"/>
              </a:defRPr>
            </a:pPr>
            <a:r>
              <a:rPr sz="2175" b="1">
                <a:solidFill>
                  <a:srgbClr val="F7F8F2"/>
                </a:solidFill>
                <a:latin typeface="DejaVu Sans"/>
                <a:ea typeface="DejaVu Sans"/>
                <a:cs typeface="DejaVu Sans"/>
              </a:rPr>
              <a:t>steven@rootz.global</a:t>
            </a:r>
          </a:p>
        </p:txBody>
      </p:sp>
      <p:sp>
        <p:nvSpPr>
          <p:cNvPr id="9" name="">
            <a:extLst xmlns:a="http://schemas.openxmlformats.org/drawingml/2006/main">
              <a:ext uri="{FF2B5EF4-FFF2-40B4-BE49-F238E27FC236}">
                <a16:creationId xmlns:a16="http://schemas.microsoft.com/office/drawing/2014/main" id="{4CFC1D23-C57D-45A5-92CE-DB7CE0536E32}"/>
              </a:ext>
            </a:extLst>
          </p:cNvPr>
          <p:cNvSpPr>
            <a:spLocks xmlns:a="http://schemas.openxmlformats.org/drawingml/2006/main" noGrp="1"/>
          </p:cNvSpPr>
          <p:nvPr/>
        </p:nvSpPr>
        <p:spPr>
          <a:xfrm xmlns:a="http://schemas.openxmlformats.org/drawingml/2006/main">
            <a:off x="7096125" y="4686300"/>
            <a:ext cx="447675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F7F8F2"/>
                </a:solidFill>
                <a:latin typeface="DejaVu Sans"/>
                <a:ea typeface="DejaVu Sans"/>
                <a:cs typeface="DejaVu Sans"/>
              </a:defRPr>
            </a:pPr>
            <a:r>
              <a:rPr sz="1875" b="0">
                <a:solidFill>
                  <a:srgbClr val="F7F8F2"/>
                </a:solidFill>
                <a:latin typeface="DejaVu Sans"/>
                <a:ea typeface="DejaVu Sans"/>
                <a:cs typeface="DejaVu Sans"/>
              </a:rPr>
              <a:t>Explore the components, live evidence</a:t>
            </a:r>
          </a:p>
          <a:p xmlns:a="http://schemas.openxmlformats.org/drawingml/2006/main">
            <a:pPr>
              <a:buNone/>
              <a:defRPr sz="1875" b="0">
                <a:solidFill>
                  <a:srgbClr val="F7F8F2"/>
                </a:solidFill>
                <a:latin typeface="DejaVu Sans"/>
                <a:ea typeface="DejaVu Sans"/>
                <a:cs typeface="DejaVu Sans"/>
              </a:defRPr>
            </a:pPr>
            <a:r>
              <a:rPr sz="1875" b="0">
                <a:solidFill>
                  <a:srgbClr val="F7F8F2"/>
                </a:solidFill>
                <a:latin typeface="DejaVu Sans"/>
                <a:ea typeface="DejaVu Sans"/>
                <a:cs typeface="DejaVu Sans"/>
              </a:rPr>
              <a:t>and downloadable briefs.</a:t>
            </a:r>
          </a:p>
        </p:txBody>
      </p:sp>
    </p:spTree>
    <p:extLst>
      <p:ext uri="{BB962C8B-B14F-4D97-AF65-F5344CB8AC3E}">
        <p14:creationId xmlns:p14="http://schemas.microsoft.com/office/powerpoint/2010/main" val="183368208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2026-09-15T18:36:57.3510000Z</dcterms:created>
  <dcterms:modified xsi:type="dcterms:W3CDTF">2026-09-15T18:36:57.3510000Z</dcterms:modified>
</coreProperties>
</file>